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75" r:id="rId3"/>
    <p:sldId id="379" r:id="rId4"/>
    <p:sldId id="397" r:id="rId5"/>
    <p:sldId id="386" r:id="rId6"/>
    <p:sldId id="380" r:id="rId7"/>
    <p:sldId id="381" r:id="rId8"/>
    <p:sldId id="387" r:id="rId9"/>
    <p:sldId id="382" r:id="rId10"/>
    <p:sldId id="383" r:id="rId11"/>
    <p:sldId id="390" r:id="rId12"/>
    <p:sldId id="389" r:id="rId13"/>
    <p:sldId id="388" r:id="rId14"/>
    <p:sldId id="392" r:id="rId15"/>
    <p:sldId id="393" r:id="rId16"/>
    <p:sldId id="394" r:id="rId17"/>
    <p:sldId id="395" r:id="rId18"/>
    <p:sldId id="396" r:id="rId19"/>
    <p:sldId id="399" r:id="rId20"/>
    <p:sldId id="370" r:id="rId21"/>
    <p:sldId id="400" r:id="rId22"/>
    <p:sldId id="398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&amp; Agenda" id="{D9B88756-16F2-46D9-B035-90E9E584AA9E}">
          <p14:sldIdLst>
            <p14:sldId id="256"/>
            <p14:sldId id="375"/>
            <p14:sldId id="379"/>
            <p14:sldId id="397"/>
            <p14:sldId id="386"/>
            <p14:sldId id="380"/>
            <p14:sldId id="381"/>
            <p14:sldId id="387"/>
            <p14:sldId id="382"/>
            <p14:sldId id="383"/>
            <p14:sldId id="390"/>
            <p14:sldId id="389"/>
            <p14:sldId id="388"/>
          </p14:sldIdLst>
        </p14:section>
        <p14:section name="Pension Math" id="{44641DF5-1DF5-4F94-AE09-606112F6386D}">
          <p14:sldIdLst>
            <p14:sldId id="392"/>
            <p14:sldId id="393"/>
            <p14:sldId id="394"/>
            <p14:sldId id="395"/>
            <p14:sldId id="396"/>
            <p14:sldId id="399"/>
          </p14:sldIdLst>
        </p14:section>
        <p14:section name="Closing Thoughts" id="{A931A8EB-275D-4EC8-BECE-58408CAD9C6E}">
          <p14:sldIdLst>
            <p14:sldId id="370"/>
            <p14:sldId id="400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D24"/>
    <a:srgbClr val="01750F"/>
    <a:srgbClr val="3366CC"/>
    <a:srgbClr val="0033CC"/>
    <a:srgbClr val="0000CC"/>
    <a:srgbClr val="3333FF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4" autoAdjust="0"/>
    <p:restoredTop sz="86412" autoAdjust="0"/>
  </p:normalViewPr>
  <p:slideViewPr>
    <p:cSldViewPr>
      <p:cViewPr varScale="1">
        <p:scale>
          <a:sx n="98" d="100"/>
          <a:sy n="98" d="100"/>
        </p:scale>
        <p:origin x="11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MCERA Membership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556354734504341"/>
          <c:y val="0.16273314176960105"/>
          <c:w val="0.84918004239854639"/>
          <c:h val="0.526779863417546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0"/>
              <c:layout>
                <c:manualLayout>
                  <c:x val="0.17746913580246904"/>
                  <c:y val="5.4505527331972815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1,151</a:t>
                    </a: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1312</c:v>
                </c:pt>
                <c:pt idx="1">
                  <c:v>1395</c:v>
                </c:pt>
                <c:pt idx="2">
                  <c:v>1410</c:v>
                </c:pt>
                <c:pt idx="3">
                  <c:v>1369</c:v>
                </c:pt>
                <c:pt idx="4">
                  <c:v>1254</c:v>
                </c:pt>
                <c:pt idx="5">
                  <c:v>1129</c:v>
                </c:pt>
                <c:pt idx="6">
                  <c:v>1069</c:v>
                </c:pt>
                <c:pt idx="7">
                  <c:v>1072</c:v>
                </c:pt>
                <c:pt idx="8">
                  <c:v>1081</c:v>
                </c:pt>
                <c:pt idx="9">
                  <c:v>1107</c:v>
                </c:pt>
                <c:pt idx="10">
                  <c:v>1123</c:v>
                </c:pt>
                <c:pt idx="11">
                  <c:v>1123</c:v>
                </c:pt>
                <c:pt idx="12">
                  <c:v>1162</c:v>
                </c:pt>
                <c:pt idx="13">
                  <c:v>1151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Retirees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0"/>
              <c:layout>
                <c:manualLayout>
                  <c:x val="0.17746913580246904"/>
                  <c:y val="-2.610759301390665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1,552</a:t>
                    </a: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853</c:v>
                </c:pt>
                <c:pt idx="1">
                  <c:v>907</c:v>
                </c:pt>
                <c:pt idx="2">
                  <c:v>962</c:v>
                </c:pt>
                <c:pt idx="3">
                  <c:v>1008</c:v>
                </c:pt>
                <c:pt idx="4">
                  <c:v>1083</c:v>
                </c:pt>
                <c:pt idx="5">
                  <c:v>1129</c:v>
                </c:pt>
                <c:pt idx="6">
                  <c:v>1217</c:v>
                </c:pt>
                <c:pt idx="7">
                  <c:v>1287</c:v>
                </c:pt>
                <c:pt idx="8">
                  <c:v>1328</c:v>
                </c:pt>
                <c:pt idx="9">
                  <c:v>1379</c:v>
                </c:pt>
                <c:pt idx="10">
                  <c:v>1416</c:v>
                </c:pt>
                <c:pt idx="11">
                  <c:v>1462</c:v>
                </c:pt>
                <c:pt idx="12">
                  <c:v>1490</c:v>
                </c:pt>
                <c:pt idx="13">
                  <c:v>1552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Vested Terminated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0"/>
              <c:layout>
                <c:manualLayout>
                  <c:x val="0.19444444444444445"/>
                  <c:y val="-2.8913625674801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445</c:v>
                </c:pt>
                <c:pt idx="1">
                  <c:v>407</c:v>
                </c:pt>
                <c:pt idx="2">
                  <c:v>411</c:v>
                </c:pt>
                <c:pt idx="3">
                  <c:v>412</c:v>
                </c:pt>
                <c:pt idx="4">
                  <c:v>395</c:v>
                </c:pt>
                <c:pt idx="5">
                  <c:v>389</c:v>
                </c:pt>
                <c:pt idx="6">
                  <c:v>356</c:v>
                </c:pt>
                <c:pt idx="7">
                  <c:v>345</c:v>
                </c:pt>
                <c:pt idx="8">
                  <c:v>394</c:v>
                </c:pt>
                <c:pt idx="9">
                  <c:v>414</c:v>
                </c:pt>
                <c:pt idx="10">
                  <c:v>428</c:v>
                </c:pt>
                <c:pt idx="11">
                  <c:v>479</c:v>
                </c:pt>
                <c:pt idx="12">
                  <c:v>497</c:v>
                </c:pt>
                <c:pt idx="13">
                  <c:v>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298848"/>
        <c:axId val="190500136"/>
      </c:lineChart>
      <c:catAx>
        <c:axId val="1922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500136"/>
        <c:crosses val="autoZero"/>
        <c:auto val="1"/>
        <c:lblAlgn val="ctr"/>
        <c:lblOffset val="100"/>
        <c:noMultiLvlLbl val="0"/>
      </c:catAx>
      <c:valAx>
        <c:axId val="1905001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922988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MCERA Retirees by Annual Gross Benefit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 Allocation</c:v>
                </c:pt>
              </c:strCache>
            </c:strRef>
          </c:tx>
          <c:dLbls>
            <c:dLbl>
              <c:idx val="0"/>
              <c:layout>
                <c:manualLayout>
                  <c:x val="-2.006172839506172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098E-2"/>
                  <c:y val="1.2860834459642601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098E-3"/>
                  <c:y val="1.12241306435779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$100,000+ (20)</c:v>
                </c:pt>
                <c:pt idx="1">
                  <c:v>$75,000-$99,999 (40)</c:v>
                </c:pt>
                <c:pt idx="2">
                  <c:v>$50,000 -$74,999 (91)</c:v>
                </c:pt>
                <c:pt idx="3">
                  <c:v>$25,000-$49,999 (371)</c:v>
                </c:pt>
                <c:pt idx="4">
                  <c:v>$0-$24,999 (1,030)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91</c:v>
                </c:pt>
                <c:pt idx="3">
                  <c:v>371</c:v>
                </c:pt>
                <c:pt idx="4">
                  <c:v>1030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MCERA Trust Assets ($M)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1612958102459415E-2"/>
          <c:y val="0.20201755957792852"/>
          <c:w val="0.84918004239854639"/>
          <c:h val="0.665090781178125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Assets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21"/>
              <c:layout>
                <c:manualLayout>
                  <c:x val="0.10493827160493815"/>
                  <c:y val="-0.158844648089257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$532</a:t>
                    </a:r>
                    <a:endParaRPr lang="en-US" dirty="0"/>
                  </a:p>
                </c:rich>
              </c:tx>
              <c:numFmt formatCode="&quot;$&quot;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118.836</c:v>
                </c:pt>
                <c:pt idx="1">
                  <c:v>127.742</c:v>
                </c:pt>
                <c:pt idx="2">
                  <c:v>133.90589199999999</c:v>
                </c:pt>
                <c:pt idx="3">
                  <c:v>135.73926499999999</c:v>
                </c:pt>
                <c:pt idx="4">
                  <c:v>144.58741599999999</c:v>
                </c:pt>
                <c:pt idx="5">
                  <c:v>161.291236</c:v>
                </c:pt>
                <c:pt idx="6">
                  <c:v>147.37340399999999</c:v>
                </c:pt>
                <c:pt idx="7">
                  <c:v>138.054179</c:v>
                </c:pt>
                <c:pt idx="8">
                  <c:v>224.474279</c:v>
                </c:pt>
                <c:pt idx="9">
                  <c:v>258.02999999999997</c:v>
                </c:pt>
                <c:pt idx="10">
                  <c:v>280.22699999999998</c:v>
                </c:pt>
                <c:pt idx="11">
                  <c:v>307.33</c:v>
                </c:pt>
                <c:pt idx="12">
                  <c:v>354.17200000000003</c:v>
                </c:pt>
                <c:pt idx="13">
                  <c:v>331.35199999999998</c:v>
                </c:pt>
                <c:pt idx="14">
                  <c:v>272.041</c:v>
                </c:pt>
                <c:pt idx="15">
                  <c:v>300.04300000000001</c:v>
                </c:pt>
                <c:pt idx="16">
                  <c:v>355.04252300000002</c:v>
                </c:pt>
                <c:pt idx="17">
                  <c:v>342.73681199999999</c:v>
                </c:pt>
                <c:pt idx="18">
                  <c:v>383.19681700000001</c:v>
                </c:pt>
                <c:pt idx="19">
                  <c:v>442.308448</c:v>
                </c:pt>
                <c:pt idx="20">
                  <c:v>444.16097000000002</c:v>
                </c:pt>
                <c:pt idx="21">
                  <c:v>426.222802</c:v>
                </c:pt>
                <c:pt idx="22">
                  <c:v>483.71534100000002</c:v>
                </c:pt>
                <c:pt idx="23">
                  <c:v>520.358925</c:v>
                </c:pt>
                <c:pt idx="24">
                  <c:v>532.42949999999996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799112"/>
        <c:axId val="352799504"/>
      </c:lineChart>
      <c:catAx>
        <c:axId val="352799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799504"/>
        <c:crosses val="autoZero"/>
        <c:auto val="1"/>
        <c:lblAlgn val="ctr"/>
        <c:lblOffset val="20"/>
        <c:noMultiLvlLbl val="0"/>
      </c:catAx>
      <c:valAx>
        <c:axId val="352799504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35279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MCERA Funded Ratio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556354734504341"/>
          <c:y val="0.16273314176960105"/>
          <c:w val="0.84918004239854639"/>
          <c:h val="0.665090781178125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Funded Ratio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0.73599999999999999</c:v>
                </c:pt>
                <c:pt idx="1">
                  <c:v>0.74099999999999999</c:v>
                </c:pt>
                <c:pt idx="2">
                  <c:v>0.74199999999999999</c:v>
                </c:pt>
                <c:pt idx="3">
                  <c:v>0.69299999999999995</c:v>
                </c:pt>
                <c:pt idx="4">
                  <c:v>0.70199999999999996</c:v>
                </c:pt>
                <c:pt idx="5">
                  <c:v>0.70699999999999996</c:v>
                </c:pt>
                <c:pt idx="6">
                  <c:v>0.69899999999999995</c:v>
                </c:pt>
                <c:pt idx="7">
                  <c:v>0.70399999999999996</c:v>
                </c:pt>
                <c:pt idx="8">
                  <c:v>0.70599999999999996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800288"/>
        <c:axId val="352800680"/>
      </c:lineChart>
      <c:catAx>
        <c:axId val="35280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800680"/>
        <c:crosses val="autoZero"/>
        <c:auto val="1"/>
        <c:lblAlgn val="ctr"/>
        <c:lblOffset val="100"/>
        <c:noMultiLvlLbl val="0"/>
      </c:catAx>
      <c:valAx>
        <c:axId val="352800680"/>
        <c:scaling>
          <c:orientation val="minMax"/>
          <c:max val="0.8"/>
          <c:min val="0.60000000000000009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280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MCERA Unfunded Liability (UAAL) ($M)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556354734504341"/>
          <c:y val="0.16273314176960105"/>
          <c:w val="0.84918004239854639"/>
          <c:h val="0.66509078117812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UAAL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100.819</c:v>
                </c:pt>
                <c:pt idx="1">
                  <c:v>124.913</c:v>
                </c:pt>
                <c:pt idx="2">
                  <c:v>126.527</c:v>
                </c:pt>
                <c:pt idx="3">
                  <c:v>131.684</c:v>
                </c:pt>
                <c:pt idx="4">
                  <c:v>179.57300000000001</c:v>
                </c:pt>
                <c:pt idx="5">
                  <c:v>182.15299999999999</c:v>
                </c:pt>
                <c:pt idx="6">
                  <c:v>185.28399999999999</c:v>
                </c:pt>
                <c:pt idx="7">
                  <c:v>204.34</c:v>
                </c:pt>
                <c:pt idx="8">
                  <c:v>212.65799999999999</c:v>
                </c:pt>
                <c:pt idx="9">
                  <c:v>219.69789700000001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801464"/>
        <c:axId val="352801856"/>
      </c:barChart>
      <c:catAx>
        <c:axId val="35280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801856"/>
        <c:crosses val="autoZero"/>
        <c:auto val="1"/>
        <c:lblAlgn val="ctr"/>
        <c:lblOffset val="100"/>
        <c:noMultiLvlLbl val="0"/>
      </c:catAx>
      <c:valAx>
        <c:axId val="352801856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352801464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Projected </a:t>
            </a:r>
            <a:r>
              <a:rPr lang="en-US" dirty="0" smtClean="0"/>
              <a:t>UAAL ($ M)</a:t>
            </a:r>
            <a:endParaRPr lang="en-US" dirty="0"/>
          </a:p>
        </c:rich>
      </c:tx>
      <c:layout>
        <c:manualLayout>
          <c:xMode val="edge"/>
          <c:yMode val="edge"/>
          <c:x val="0.37118827160493828"/>
          <c:y val="1.68361959653669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345168659473121"/>
          <c:y val="0.10220985014680854"/>
          <c:w val="0.90761081948089817"/>
          <c:h val="0.709690070378392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UAAL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219.69800000000001</c:v>
                </c:pt>
                <c:pt idx="1">
                  <c:v>217.53200000000001</c:v>
                </c:pt>
                <c:pt idx="2">
                  <c:v>214.601</c:v>
                </c:pt>
                <c:pt idx="3">
                  <c:v>210.83</c:v>
                </c:pt>
                <c:pt idx="4">
                  <c:v>206.136</c:v>
                </c:pt>
                <c:pt idx="5">
                  <c:v>200.43299999999999</c:v>
                </c:pt>
                <c:pt idx="6">
                  <c:v>193.626</c:v>
                </c:pt>
                <c:pt idx="7">
                  <c:v>185.614</c:v>
                </c:pt>
                <c:pt idx="8">
                  <c:v>176.286</c:v>
                </c:pt>
                <c:pt idx="9">
                  <c:v>165.523</c:v>
                </c:pt>
                <c:pt idx="10">
                  <c:v>153.19900000000001</c:v>
                </c:pt>
                <c:pt idx="11">
                  <c:v>139.17500000000001</c:v>
                </c:pt>
                <c:pt idx="12">
                  <c:v>123.303</c:v>
                </c:pt>
                <c:pt idx="13">
                  <c:v>105.871</c:v>
                </c:pt>
                <c:pt idx="14">
                  <c:v>92.983999999999995</c:v>
                </c:pt>
                <c:pt idx="15">
                  <c:v>78.700999999999993</c:v>
                </c:pt>
                <c:pt idx="16">
                  <c:v>63.040999999999997</c:v>
                </c:pt>
                <c:pt idx="17">
                  <c:v>48.253</c:v>
                </c:pt>
                <c:pt idx="18">
                  <c:v>33.070999999999998</c:v>
                </c:pt>
                <c:pt idx="19">
                  <c:v>17.399000000000001</c:v>
                </c:pt>
                <c:pt idx="2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734120"/>
        <c:axId val="353734512"/>
      </c:lineChart>
      <c:catAx>
        <c:axId val="35373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734512"/>
        <c:crosses val="autoZero"/>
        <c:auto val="1"/>
        <c:lblAlgn val="ctr"/>
        <c:lblOffset val="100"/>
        <c:noMultiLvlLbl val="0"/>
      </c:catAx>
      <c:valAx>
        <c:axId val="353734512"/>
        <c:scaling>
          <c:orientation val="minMax"/>
          <c:max val="225"/>
          <c:min val="0"/>
        </c:scaling>
        <c:delete val="0"/>
        <c:axPos val="l"/>
        <c:majorGridlines/>
        <c:numFmt formatCode="_(&quot;$&quot;* #,##0_);_(&quot;$&quot;* \(#,##0\);_(&quot;$&quot;* &quot;-&quot;_);_(@_)" sourceLinked="0"/>
        <c:majorTickMark val="out"/>
        <c:minorTickMark val="none"/>
        <c:tickLblPos val="nextTo"/>
        <c:crossAx val="353734120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0.73148</cdr:x>
      <cdr:y>0.28622</cdr:y>
    </cdr:from>
    <cdr:to>
      <cdr:x>0.9567</cdr:x>
      <cdr:y>0.35821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6019800" y="1295400"/>
          <a:ext cx="1853498" cy="325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Range (#</a:t>
          </a:r>
          <a:r>
            <a:rPr lang="en-US" sz="1600" b="1" baseline="0" dirty="0">
              <a:solidFill>
                <a:schemeClr val="tx1"/>
              </a:solidFill>
            </a:rPr>
            <a:t> Retirees)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0.42593</cdr:x>
      <cdr:y>0.92188</cdr:y>
    </cdr:from>
    <cdr:to>
      <cdr:x>0.9962</cdr:x>
      <cdr:y>0.99588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505200" y="4495800"/>
          <a:ext cx="4693094" cy="3609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Average Annual Benefit</a:t>
          </a:r>
          <a:r>
            <a:rPr lang="en-US" sz="1600" baseline="0" dirty="0">
              <a:solidFill>
                <a:schemeClr val="tx1"/>
              </a:solidFill>
            </a:rPr>
            <a:t> = $</a:t>
          </a:r>
          <a:r>
            <a:rPr lang="en-US" sz="1600" baseline="0" dirty="0" smtClean="0">
              <a:solidFill>
                <a:schemeClr val="tx1"/>
              </a:solidFill>
            </a:rPr>
            <a:t>23,748</a:t>
          </a:r>
          <a:endParaRPr lang="en-US" sz="16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0.4537</cdr:x>
      <cdr:y>0.26938</cdr:y>
    </cdr:from>
    <cdr:to>
      <cdr:x>0.91667</cdr:x>
      <cdr:y>0.53875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3733800" y="1219200"/>
          <a:ext cx="3810000" cy="121916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0.37037</cdr:x>
      <cdr:y>0.31989</cdr:y>
    </cdr:from>
    <cdr:to>
      <cdr:x>0.95156</cdr:x>
      <cdr:y>0.44063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48000" y="1447800"/>
          <a:ext cx="4782961" cy="546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-900000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tx1"/>
              </a:solidFill>
            </a:rPr>
            <a:t>                   </a:t>
          </a:r>
          <a:r>
            <a:rPr lang="en-US" sz="1800" b="1" dirty="0" smtClean="0">
              <a:solidFill>
                <a:schemeClr val="tx1"/>
              </a:solidFill>
            </a:rPr>
            <a:t>15 </a:t>
          </a:r>
          <a:r>
            <a:rPr lang="en-US" sz="1800" b="1" dirty="0">
              <a:solidFill>
                <a:schemeClr val="tx1"/>
              </a:solidFill>
            </a:rPr>
            <a:t>Year Average Return = </a:t>
          </a:r>
          <a:r>
            <a:rPr lang="en-US" sz="1800" b="1" dirty="0" smtClean="0">
              <a:solidFill>
                <a:schemeClr val="tx1"/>
              </a:solidFill>
            </a:rPr>
            <a:t>7.41%</a:t>
          </a:r>
          <a:endParaRPr lang="en-US" sz="18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0.11111</cdr:x>
      <cdr:y>0.16836</cdr:y>
    </cdr:from>
    <cdr:to>
      <cdr:x>0.62337</cdr:x>
      <cdr:y>0.37454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914400" y="762000"/>
          <a:ext cx="4215698" cy="933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Assumption Changes in </a:t>
          </a:r>
          <a:r>
            <a:rPr lang="en-US" sz="1800" dirty="0" smtClean="0">
              <a:solidFill>
                <a:schemeClr val="tx1"/>
              </a:solidFill>
            </a:rPr>
            <a:t>2011, 2014 and 2017 </a:t>
          </a:r>
          <a:r>
            <a:rPr lang="en-US" sz="1800" dirty="0">
              <a:solidFill>
                <a:schemeClr val="tx1"/>
              </a:solidFill>
            </a:rPr>
            <a:t>added  </a:t>
          </a:r>
          <a:r>
            <a:rPr lang="en-US" sz="1800" dirty="0" smtClean="0">
              <a:solidFill>
                <a:schemeClr val="tx1"/>
              </a:solidFill>
            </a:rPr>
            <a:t>more than $105 </a:t>
          </a:r>
          <a:r>
            <a:rPr lang="en-US" sz="1800" dirty="0">
              <a:solidFill>
                <a:schemeClr val="tx1"/>
              </a:solidFill>
            </a:rPr>
            <a:t>M to the UAAL.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1F4C740D-8B59-4CCC-8FDF-79E7232B7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FE2B39BA-5EC9-47A9-9487-18B0850CC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6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B7976-1CE5-48EC-BD0A-1D2DC29A766C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09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Magnitude Order of items: B is largest,</a:t>
            </a:r>
            <a:r>
              <a:rPr lang="en-US" baseline="0" dirty="0" smtClean="0"/>
              <a:t> C and I are next, E is smallest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Influence of MCERA Board over items: Most control over E, limited control over C and I, no control over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B39BA-5EC9-47A9-9487-18B0850CCF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24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935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115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8271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B39BA-5EC9-47A9-9487-18B0850CCF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2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B39BA-5EC9-47A9-9487-18B0850CCF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55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B7976-1CE5-48EC-BD0A-1D2DC29A766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28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6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0519951-D7E5-44F5-ADE7-6C5594607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B8DC-AF2F-49BD-AEBE-F3E26B45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37FE6-7172-4069-BBB0-1D5F88627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11DC-2044-45E8-9C51-E972148C7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C8F1-4FDC-4FC4-921B-9B644FBF2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5FBA-EAB9-4F46-81A9-4F6E758F5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FC9B-9E83-4EA9-A058-9E9F61D93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27DEC-FA6C-440B-A8C8-5B87D15FF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8FBE2-A333-4CC6-BD9E-86BCFB746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BD13-4BBA-4A53-A191-18850295B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66EB-DF90-4769-A369-A46CADE7F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82D3-F352-4838-97FC-883314A8B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C495D2C2-A990-414B-BF20-7290F87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5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5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5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5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Pension System Overview and Perspective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0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James Wilbanks, Ph.D.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Executive Director</a:t>
            </a:r>
          </a:p>
        </p:txBody>
      </p:sp>
      <p:pic>
        <p:nvPicPr>
          <p:cNvPr id="5" name="Picture 2" descr="S:\LOGO\Final Logo\Color\Logo-Mendocino County Employees-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4" y="1143000"/>
            <a:ext cx="758155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68286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0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959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6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688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41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108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0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18154"/>
              </p:ext>
            </p:extLst>
          </p:nvPr>
        </p:nvGraphicFramePr>
        <p:xfrm>
          <a:off x="457200" y="1219200"/>
          <a:ext cx="82296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Additions: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Employer Contributions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$23,702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Employee Contributions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 smtClean="0"/>
                        <a:t>     6,544</a:t>
                      </a:r>
                      <a:endParaRPr lang="en-US" sz="2200" u="sng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dirty="0" smtClean="0"/>
                        <a:t>Subtotal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$30,246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Deductions: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Benefit Payments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($36,675)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Administrative Expenses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 smtClean="0"/>
                        <a:t>     (1,233)</a:t>
                      </a:r>
                      <a:endParaRPr lang="en-US" sz="2200" u="sng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dirty="0" smtClean="0"/>
                        <a:t>Subtotal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($37,908)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Net Simplified Cash Flow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($7,662)</a:t>
                      </a:r>
                      <a:endParaRPr lang="en-US" sz="22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5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744640"/>
              </p:ext>
            </p:extLst>
          </p:nvPr>
        </p:nvGraphicFramePr>
        <p:xfrm>
          <a:off x="457200" y="12192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982059"/>
              </p:ext>
            </p:extLst>
          </p:nvPr>
        </p:nvGraphicFramePr>
        <p:xfrm>
          <a:off x="457200" y="1219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Assets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$532,727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01537"/>
              </p:ext>
            </p:extLst>
          </p:nvPr>
        </p:nvGraphicFramePr>
        <p:xfrm>
          <a:off x="457200" y="1219200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Assets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$532,727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Years (Assets/Simplified Cash Flow)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69.5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Math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418007"/>
              </p:ext>
            </p:extLst>
          </p:nvPr>
        </p:nvGraphicFramePr>
        <p:xfrm>
          <a:off x="457200" y="12192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Math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121071"/>
              </p:ext>
            </p:extLst>
          </p:nvPr>
        </p:nvGraphicFramePr>
        <p:xfrm>
          <a:off x="457200" y="1523999"/>
          <a:ext cx="8229600" cy="395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1027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Employer Contribution Rates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based on June 30</a:t>
                      </a:r>
                      <a:r>
                        <a:rPr lang="en-US" sz="2400" b="1" smtClean="0"/>
                        <a:t>, 2018 </a:t>
                      </a:r>
                      <a:r>
                        <a:rPr lang="en-US" sz="2400" b="1" dirty="0" smtClean="0"/>
                        <a:t>Actuarial Valuation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3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Dollars (000’s)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Percent of Compensation</a:t>
                      </a:r>
                      <a:endParaRPr lang="en-US" b="1" dirty="0"/>
                    </a:p>
                  </a:txBody>
                  <a:tcPr/>
                </a:tc>
              </a:tr>
              <a:tr h="569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Normal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$7,495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11.03%</a:t>
                      </a:r>
                      <a:endParaRPr lang="en-US" dirty="0"/>
                    </a:p>
                  </a:txBody>
                  <a:tcPr/>
                </a:tc>
              </a:tr>
              <a:tr h="569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UAAL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$15,769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23.24%</a:t>
                      </a:r>
                      <a:endParaRPr lang="en-US" dirty="0"/>
                    </a:p>
                  </a:txBody>
                  <a:tcPr/>
                </a:tc>
              </a:tr>
              <a:tr h="6173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</a:tr>
              <a:tr h="569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$23,291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34.27%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6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State of the System as of  June 30, 2019</a:t>
            </a:r>
          </a:p>
          <a:p>
            <a:pPr lvl="3"/>
            <a:endParaRPr lang="en-US" dirty="0"/>
          </a:p>
          <a:p>
            <a:r>
              <a:rPr lang="en-US" dirty="0" smtClean="0"/>
              <a:t>Pension Math</a:t>
            </a:r>
          </a:p>
          <a:p>
            <a:pPr lvl="3"/>
            <a:endParaRPr lang="en-US" dirty="0"/>
          </a:p>
          <a:p>
            <a:r>
              <a:rPr lang="en-US" dirty="0" smtClean="0"/>
              <a:t>Closing Thoughts</a:t>
            </a:r>
          </a:p>
          <a:p>
            <a:pPr lvl="3"/>
            <a:endParaRPr lang="en-US" dirty="0"/>
          </a:p>
          <a:p>
            <a:r>
              <a:rPr lang="en-US" dirty="0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sky is not falling, we have issues and we are diligently and prudently working on them.</a:t>
            </a:r>
          </a:p>
          <a:p>
            <a:pPr lvl="3"/>
            <a:endParaRPr lang="en-US" sz="1100" dirty="0"/>
          </a:p>
          <a:p>
            <a:r>
              <a:rPr lang="en-US" dirty="0" smtClean="0"/>
              <a:t>Our Vision: “A healthy part of a strong Mendocino County Economy”.</a:t>
            </a:r>
          </a:p>
          <a:p>
            <a:pPr marL="1371600" lvl="3" indent="0">
              <a:buNone/>
            </a:pPr>
            <a:endParaRPr lang="en-US" sz="1000" dirty="0">
              <a:ea typeface="+mn-ea"/>
              <a:cs typeface="+mn-cs"/>
            </a:endParaRPr>
          </a:p>
          <a:p>
            <a:r>
              <a:rPr lang="en-US" dirty="0" smtClean="0"/>
              <a:t>MCERA has limited ability to make changes.</a:t>
            </a:r>
          </a:p>
          <a:p>
            <a:pPr lvl="3"/>
            <a:endParaRPr lang="en-US" sz="1000" dirty="0"/>
          </a:p>
          <a:p>
            <a:r>
              <a:rPr lang="en-US" dirty="0" smtClean="0"/>
              <a:t>Plan Sponsors have more ability to make changes, but still very limited.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34" name="Picture 10" descr="C:\Users\desktop\AppData\Local\Microsoft\Windows\Temporary Internet Files\Content.IE5\D8IWY0OA\1425663956-outlin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6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Pension System Overview and Perspective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0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James Wilbanks, Ph.D.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Executive Director</a:t>
            </a:r>
          </a:p>
        </p:txBody>
      </p:sp>
      <p:pic>
        <p:nvPicPr>
          <p:cNvPr id="5" name="Picture 2" descr="S:\LOGO\Final Logo\Color\Logo-Mendocino County Employees-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4" y="1143000"/>
            <a:ext cx="758155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43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MCERA is a defined benefit pension system organized under the County Employees Retirement Law (CERL or 1937 Act).</a:t>
            </a:r>
          </a:p>
          <a:p>
            <a:pPr lvl="3"/>
            <a:endParaRPr lang="en-US" dirty="0"/>
          </a:p>
          <a:p>
            <a:r>
              <a:rPr lang="en-US" dirty="0" smtClean="0"/>
              <a:t>Participants are County and Court employees.</a:t>
            </a:r>
          </a:p>
          <a:p>
            <a:pPr lvl="3"/>
            <a:endParaRPr lang="en-US" dirty="0"/>
          </a:p>
          <a:p>
            <a:r>
              <a:rPr lang="en-US" dirty="0" smtClean="0"/>
              <a:t>MCERA collects contributions during a Client’s career, pools and invests those funds, then pays an annuity during 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Pensions can be reduced to a simple formula</a:t>
            </a:r>
            <a:br>
              <a:rPr lang="en-US" dirty="0" smtClean="0"/>
            </a:br>
            <a:endParaRPr lang="en-US" sz="1800" dirty="0" smtClean="0"/>
          </a:p>
          <a:p>
            <a:pPr marL="0" indent="0" algn="ctr">
              <a:buNone/>
            </a:pPr>
            <a:r>
              <a:rPr lang="en-US" sz="8800" dirty="0" smtClean="0"/>
              <a:t>C + I = B + E</a:t>
            </a:r>
          </a:p>
          <a:p>
            <a:pPr lvl="3"/>
            <a:endParaRPr lang="en-US" dirty="0" smtClean="0"/>
          </a:p>
          <a:p>
            <a:r>
              <a:rPr lang="en-US" sz="3600" dirty="0" smtClean="0"/>
              <a:t>MCERA influence is inversely related to magnitude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28600" y="1371600"/>
            <a:ext cx="8686800" cy="5053605"/>
            <a:chOff x="1318528" y="1308773"/>
            <a:chExt cx="9695080" cy="5283430"/>
          </a:xfrm>
        </p:grpSpPr>
        <p:sp>
          <p:nvSpPr>
            <p:cNvPr id="28" name="Can 27"/>
            <p:cNvSpPr/>
            <p:nvPr/>
          </p:nvSpPr>
          <p:spPr bwMode="auto">
            <a:xfrm>
              <a:off x="3636666" y="2315456"/>
              <a:ext cx="4210050" cy="3184994"/>
            </a:xfrm>
            <a:prstGeom prst="can">
              <a:avLst>
                <a:gd name="adj" fmla="val 880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9" name="Flowchart: Manual Operation 28"/>
            <p:cNvSpPr/>
            <p:nvPr/>
          </p:nvSpPr>
          <p:spPr>
            <a:xfrm>
              <a:off x="6562292" y="5454486"/>
              <a:ext cx="438337" cy="1137712"/>
            </a:xfrm>
            <a:prstGeom prst="flowChartManualOperation">
              <a:avLst/>
            </a:prstGeom>
            <a:solidFill>
              <a:schemeClr val="accent4">
                <a:lumMod val="25000"/>
              </a:schemeClr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Operation 29"/>
            <p:cNvSpPr/>
            <p:nvPr/>
          </p:nvSpPr>
          <p:spPr>
            <a:xfrm>
              <a:off x="4543874" y="4884668"/>
              <a:ext cx="438337" cy="1137712"/>
            </a:xfrm>
            <a:prstGeom prst="flowChartManualOperation">
              <a:avLst/>
            </a:prstGeom>
            <a:solidFill>
              <a:srgbClr val="29323F"/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Operation 30"/>
            <p:cNvSpPr/>
            <p:nvPr/>
          </p:nvSpPr>
          <p:spPr>
            <a:xfrm>
              <a:off x="7285656" y="4913052"/>
              <a:ext cx="438337" cy="1137712"/>
            </a:xfrm>
            <a:prstGeom prst="flowChartManualOperation">
              <a:avLst/>
            </a:prstGeom>
            <a:solidFill>
              <a:srgbClr val="2A3442"/>
            </a:solidFill>
            <a:ln>
              <a:solidFill>
                <a:srgbClr val="26425C"/>
              </a:solidFill>
            </a:ln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4012793" y="5454491"/>
              <a:ext cx="438337" cy="1137712"/>
            </a:xfrm>
            <a:prstGeom prst="flowChartManualOperation">
              <a:avLst/>
            </a:prstGeom>
            <a:solidFill>
              <a:schemeClr val="accent4">
                <a:lumMod val="25000"/>
              </a:schemeClr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n 37"/>
            <p:cNvSpPr>
              <a:spLocks noChangeArrowheads="1"/>
            </p:cNvSpPr>
            <p:nvPr/>
          </p:nvSpPr>
          <p:spPr bwMode="auto">
            <a:xfrm>
              <a:off x="3646463" y="2759700"/>
              <a:ext cx="4209757" cy="2764800"/>
            </a:xfrm>
            <a:prstGeom prst="can">
              <a:avLst>
                <a:gd name="adj" fmla="val 12425"/>
              </a:avLst>
            </a:prstGeom>
            <a:solidFill>
              <a:srgbClr val="3366CC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34" name="Picture 34" descr="C:\Users\sorr\AppData\Local\Microsoft\Windows\Temporary Internet Files\Content.IE5\ZB9F2XPN\MC900441753[1].png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61908" y="4770109"/>
              <a:ext cx="933534" cy="586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 descr="C:\Users\sorr\AppData\Local\Microsoft\Windows\Temporary Internet Files\Content.IE5\ZB9F2XPN\MC900441753[1].png"/>
            <p:cNvPicPr>
              <a:picLocks noChangeArrowheads="1"/>
            </p:cNvPicPr>
            <p:nvPr/>
          </p:nvPicPr>
          <p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471"/>
            <a:stretch>
              <a:fillRect/>
            </a:stretch>
          </p:blipFill>
          <p:spPr bwMode="auto">
            <a:xfrm>
              <a:off x="2769692" y="4826681"/>
              <a:ext cx="1295400" cy="70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Freeform 35"/>
            <p:cNvSpPr/>
            <p:nvPr/>
          </p:nvSpPr>
          <p:spPr>
            <a:xfrm>
              <a:off x="1704356" y="1630289"/>
              <a:ext cx="1917997" cy="6184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6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 flipH="1">
              <a:off x="7712269" y="2042673"/>
              <a:ext cx="1071562" cy="41751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7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8" name="TextBox 32"/>
            <p:cNvSpPr txBox="1">
              <a:spLocks noChangeArrowheads="1"/>
            </p:cNvSpPr>
            <p:nvPr/>
          </p:nvSpPr>
          <p:spPr bwMode="auto">
            <a:xfrm>
              <a:off x="1318528" y="2431331"/>
              <a:ext cx="2287691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Fund </a:t>
              </a:r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Earnings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9" name="TextBox 33"/>
            <p:cNvSpPr txBox="1">
              <a:spLocks noChangeArrowheads="1"/>
            </p:cNvSpPr>
            <p:nvPr/>
          </p:nvSpPr>
          <p:spPr bwMode="auto">
            <a:xfrm>
              <a:off x="7866017" y="2540634"/>
              <a:ext cx="3147591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Employer </a:t>
              </a:r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Contributions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40" name="TextBox 38"/>
            <p:cNvSpPr txBox="1">
              <a:spLocks noChangeArrowheads="1"/>
            </p:cNvSpPr>
            <p:nvPr/>
          </p:nvSpPr>
          <p:spPr bwMode="auto">
            <a:xfrm>
              <a:off x="1901631" y="5698397"/>
              <a:ext cx="2286000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Benefits</a:t>
              </a:r>
            </a:p>
          </p:txBody>
        </p:sp>
        <p:sp>
          <p:nvSpPr>
            <p:cNvPr id="41" name="TextBox 39"/>
            <p:cNvSpPr txBox="1">
              <a:spLocks noChangeArrowheads="1"/>
            </p:cNvSpPr>
            <p:nvPr/>
          </p:nvSpPr>
          <p:spPr bwMode="auto">
            <a:xfrm>
              <a:off x="7395091" y="5641136"/>
              <a:ext cx="2743200" cy="64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Fund Expenses </a:t>
              </a:r>
              <a:endParaRPr lang="en-US" altLang="en-US" sz="1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eaLnBrk="1" hangingPunct="1"/>
              <a:endParaRPr lang="en-US" altLang="en-US" sz="1400" dirty="0">
                <a:latin typeface="+mn-lt"/>
              </a:endParaRPr>
            </a:p>
          </p:txBody>
        </p:sp>
        <p:pic>
          <p:nvPicPr>
            <p:cNvPr id="42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b="36811"/>
            <a:stretch/>
          </p:blipFill>
          <p:spPr bwMode="auto">
            <a:xfrm>
              <a:off x="3220391" y="1308773"/>
              <a:ext cx="2056341" cy="1182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34"/>
            <p:cNvSpPr txBox="1">
              <a:spLocks noChangeArrowheads="1"/>
            </p:cNvSpPr>
            <p:nvPr/>
          </p:nvSpPr>
          <p:spPr bwMode="auto">
            <a:xfrm>
              <a:off x="4901282" y="1338543"/>
              <a:ext cx="3206997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Member Contributions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pic>
          <p:nvPicPr>
            <p:cNvPr id="44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4095713" y="2460185"/>
              <a:ext cx="688532" cy="637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6422273" y="2458145"/>
              <a:ext cx="335794" cy="637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6865600" y="2614769"/>
              <a:ext cx="548660" cy="4478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Freeform 46"/>
            <p:cNvSpPr/>
            <p:nvPr/>
          </p:nvSpPr>
          <p:spPr>
            <a:xfrm rot="429323">
              <a:off x="5609908" y="1950281"/>
              <a:ext cx="765175" cy="29845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7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48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6207"/>
            <a:stretch/>
          </p:blipFill>
          <p:spPr bwMode="auto">
            <a:xfrm rot="773456" flipH="1">
              <a:off x="6197264" y="1908650"/>
              <a:ext cx="785812" cy="56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7906"/>
            <a:stretch/>
          </p:blipFill>
          <p:spPr bwMode="auto">
            <a:xfrm>
              <a:off x="6646127" y="1826758"/>
              <a:ext cx="1276789" cy="79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4248562" y="3737654"/>
              <a:ext cx="3035959" cy="611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Funded Ratio</a:t>
              </a:r>
              <a:endParaRPr lang="en-US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09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annuity paid to retirees is specified by a statutory formula and does not depend on investment returns.</a:t>
            </a:r>
          </a:p>
          <a:p>
            <a:endParaRPr lang="en-US" dirty="0"/>
          </a:p>
          <a:p>
            <a:r>
              <a:rPr lang="en-US" dirty="0" smtClean="0"/>
              <a:t>Very different from a defined contribution plan such as a 401(k) where the retirement benefit greatly depends on the investment return.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Benefit Formula</a:t>
            </a:r>
            <a:endParaRPr lang="en-US" dirty="0"/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	    Benefit </a:t>
            </a:r>
            <a:r>
              <a:rPr lang="en-US" dirty="0"/>
              <a:t>= </a:t>
            </a:r>
            <a:r>
              <a:rPr lang="en-US" dirty="0" smtClean="0"/>
              <a:t>Final Average Salary (FAS)</a:t>
            </a:r>
            <a:br>
              <a:rPr lang="en-US" dirty="0" smtClean="0"/>
            </a:br>
            <a:r>
              <a:rPr lang="en-US" dirty="0" smtClean="0"/>
              <a:t>			x </a:t>
            </a:r>
            <a:r>
              <a:rPr lang="en-US" dirty="0"/>
              <a:t>Years of Service </a:t>
            </a:r>
            <a:br>
              <a:rPr lang="en-US" dirty="0"/>
            </a:br>
            <a:r>
              <a:rPr lang="en-US" dirty="0" smtClean="0"/>
              <a:t>			x </a:t>
            </a:r>
            <a:r>
              <a:rPr lang="en-US" dirty="0"/>
              <a:t>Multiplier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Benefit is capped at 100% of FAS</a:t>
            </a:r>
          </a:p>
          <a:p>
            <a:pPr lvl="1" eaLnBrk="1" hangingPunct="1">
              <a:defRPr/>
            </a:pPr>
            <a:r>
              <a:rPr lang="en-US" dirty="0" smtClean="0"/>
              <a:t>Multiplier </a:t>
            </a:r>
            <a:r>
              <a:rPr lang="en-US" dirty="0"/>
              <a:t>is determined by age at retirement, employee group and service tier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	    Benefit </a:t>
            </a:r>
            <a:r>
              <a:rPr lang="en-US" dirty="0"/>
              <a:t>= </a:t>
            </a:r>
            <a:r>
              <a:rPr lang="en-US" dirty="0" smtClean="0"/>
              <a:t>FAS x </a:t>
            </a:r>
            <a:r>
              <a:rPr lang="en-US" dirty="0"/>
              <a:t>Years of Service </a:t>
            </a:r>
            <a:r>
              <a:rPr lang="en-US" dirty="0" smtClean="0"/>
              <a:t>x </a:t>
            </a:r>
            <a:r>
              <a:rPr lang="en-US" dirty="0"/>
              <a:t>Multiplier</a:t>
            </a:r>
          </a:p>
          <a:p>
            <a:pPr lvl="3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Member with $40,000 salary, 25 years of service retiring at age 57 has a 2.00% multiplier</a:t>
            </a:r>
          </a:p>
          <a:p>
            <a:pPr lvl="3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Benefit = $40,000 x 25 x 2.00%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           = $20,000 annual benefit.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0702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97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13720</TotalTime>
  <Words>555</Words>
  <Application>Microsoft Office PowerPoint</Application>
  <PresentationFormat>On-screen Show (4:3)</PresentationFormat>
  <Paragraphs>185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Cambria Math</vt:lpstr>
      <vt:lpstr>Garamond</vt:lpstr>
      <vt:lpstr>Times</vt:lpstr>
      <vt:lpstr>Times New Roman</vt:lpstr>
      <vt:lpstr>Wingdings</vt:lpstr>
      <vt:lpstr>Stream</vt:lpstr>
      <vt:lpstr>PowerPoint Presentation</vt:lpstr>
      <vt:lpstr>Outline</vt:lpstr>
      <vt:lpstr>Overview</vt:lpstr>
      <vt:lpstr>Overview</vt:lpstr>
      <vt:lpstr>Overview</vt:lpstr>
      <vt:lpstr>Overview</vt:lpstr>
      <vt:lpstr>Overview</vt:lpstr>
      <vt:lpstr>Overview</vt:lpstr>
      <vt:lpstr>State of the System</vt:lpstr>
      <vt:lpstr>State of the System</vt:lpstr>
      <vt:lpstr>State of the System</vt:lpstr>
      <vt:lpstr>State of the System</vt:lpstr>
      <vt:lpstr>State of the System</vt:lpstr>
      <vt:lpstr>Pension Math</vt:lpstr>
      <vt:lpstr>Pension Math</vt:lpstr>
      <vt:lpstr>Pension Math</vt:lpstr>
      <vt:lpstr>Pension Math</vt:lpstr>
      <vt:lpstr>Pension Math</vt:lpstr>
      <vt:lpstr>Pension Math</vt:lpstr>
      <vt:lpstr>Closing Thoughts</vt:lpstr>
      <vt:lpstr>Questions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JamesW</dc:creator>
  <cp:lastModifiedBy>James Wilbanks</cp:lastModifiedBy>
  <cp:revision>313</cp:revision>
  <cp:lastPrinted>2015-08-12T18:25:56Z</cp:lastPrinted>
  <dcterms:created xsi:type="dcterms:W3CDTF">2009-02-16T13:56:10Z</dcterms:created>
  <dcterms:modified xsi:type="dcterms:W3CDTF">2019-12-05T18:03:20Z</dcterms:modified>
</cp:coreProperties>
</file>