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9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2" r:id="rId3"/>
    <p:sldId id="262" r:id="rId4"/>
    <p:sldId id="338" r:id="rId5"/>
    <p:sldId id="337" r:id="rId6"/>
    <p:sldId id="332" r:id="rId7"/>
    <p:sldId id="340" r:id="rId8"/>
    <p:sldId id="342" r:id="rId9"/>
    <p:sldId id="343" r:id="rId10"/>
    <p:sldId id="336" r:id="rId11"/>
    <p:sldId id="344" r:id="rId12"/>
    <p:sldId id="258" r:id="rId13"/>
    <p:sldId id="303" r:id="rId14"/>
    <p:sldId id="314" r:id="rId15"/>
    <p:sldId id="316" r:id="rId16"/>
    <p:sldId id="345" r:id="rId17"/>
    <p:sldId id="305" r:id="rId18"/>
    <p:sldId id="317" r:id="rId19"/>
    <p:sldId id="307" r:id="rId20"/>
    <p:sldId id="318" r:id="rId21"/>
    <p:sldId id="310" r:id="rId22"/>
    <p:sldId id="323" r:id="rId23"/>
    <p:sldId id="341" r:id="rId24"/>
    <p:sldId id="294" r:id="rId25"/>
    <p:sldId id="267" r:id="rId26"/>
    <p:sldId id="268" r:id="rId27"/>
    <p:sldId id="274" r:id="rId28"/>
    <p:sldId id="304" r:id="rId29"/>
    <p:sldId id="346" r:id="rId30"/>
    <p:sldId id="347" r:id="rId31"/>
    <p:sldId id="348" r:id="rId32"/>
    <p:sldId id="349" r:id="rId33"/>
    <p:sldId id="265" r:id="rId34"/>
    <p:sldId id="302" r:id="rId3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0033CC"/>
    <a:srgbClr val="0000CC"/>
    <a:srgbClr val="3333FF"/>
    <a:srgbClr val="0033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2" autoAdjust="0"/>
    <p:restoredTop sz="83275" autoAdjust="0"/>
  </p:normalViewPr>
  <p:slideViewPr>
    <p:cSldViewPr>
      <p:cViewPr varScale="1">
        <p:scale>
          <a:sx n="94" d="100"/>
          <a:sy n="94" d="100"/>
        </p:scale>
        <p:origin x="14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Projected </a:t>
            </a:r>
            <a:r>
              <a:rPr lang="en-US" dirty="0" smtClean="0"/>
              <a:t>UAAL ($ M)</a:t>
            </a:r>
            <a:endParaRPr lang="en-US" dirty="0"/>
          </a:p>
        </c:rich>
      </c:tx>
      <c:layout>
        <c:manualLayout>
          <c:xMode val="edge"/>
          <c:yMode val="edge"/>
          <c:x val="0.37118827160493828"/>
          <c:y val="1.683619596536692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345168659473121"/>
          <c:y val="0.10220985014680854"/>
          <c:w val="0.90761081948089817"/>
          <c:h val="0.709690070378392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Projected UAAL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219.69800000000001</c:v>
                </c:pt>
                <c:pt idx="1">
                  <c:v>217.53200000000001</c:v>
                </c:pt>
                <c:pt idx="2">
                  <c:v>214.601</c:v>
                </c:pt>
                <c:pt idx="3">
                  <c:v>210.83</c:v>
                </c:pt>
                <c:pt idx="4">
                  <c:v>206.136</c:v>
                </c:pt>
                <c:pt idx="5">
                  <c:v>200.43299999999999</c:v>
                </c:pt>
                <c:pt idx="6">
                  <c:v>193.626</c:v>
                </c:pt>
                <c:pt idx="7">
                  <c:v>185.614</c:v>
                </c:pt>
                <c:pt idx="8">
                  <c:v>176.286</c:v>
                </c:pt>
                <c:pt idx="9">
                  <c:v>165.523</c:v>
                </c:pt>
                <c:pt idx="10">
                  <c:v>153.19900000000001</c:v>
                </c:pt>
                <c:pt idx="11">
                  <c:v>139.17500000000001</c:v>
                </c:pt>
                <c:pt idx="12">
                  <c:v>123.303</c:v>
                </c:pt>
                <c:pt idx="13">
                  <c:v>105.871</c:v>
                </c:pt>
                <c:pt idx="14">
                  <c:v>92.983999999999995</c:v>
                </c:pt>
                <c:pt idx="15">
                  <c:v>78.700999999999993</c:v>
                </c:pt>
                <c:pt idx="16">
                  <c:v>63.040999999999997</c:v>
                </c:pt>
                <c:pt idx="17">
                  <c:v>48.253</c:v>
                </c:pt>
                <c:pt idx="18">
                  <c:v>33.070999999999998</c:v>
                </c:pt>
                <c:pt idx="19">
                  <c:v>17.399000000000001</c:v>
                </c:pt>
                <c:pt idx="2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097912"/>
        <c:axId val="171097520"/>
      </c:lineChart>
      <c:catAx>
        <c:axId val="171097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097520"/>
        <c:crosses val="autoZero"/>
        <c:auto val="1"/>
        <c:lblAlgn val="ctr"/>
        <c:lblOffset val="100"/>
        <c:noMultiLvlLbl val="0"/>
      </c:catAx>
      <c:valAx>
        <c:axId val="171097520"/>
        <c:scaling>
          <c:orientation val="minMax"/>
          <c:max val="225"/>
          <c:min val="0"/>
        </c:scaling>
        <c:delete val="0"/>
        <c:axPos val="l"/>
        <c:majorGridlines/>
        <c:numFmt formatCode="_(&quot;$&quot;* #,##0_);_(&quot;$&quot;* \(#,##0\);_(&quot;$&quot;* &quot;-&quot;_);_(@_)" sourceLinked="0"/>
        <c:majorTickMark val="out"/>
        <c:minorTickMark val="none"/>
        <c:tickLblPos val="nextTo"/>
        <c:crossAx val="171097912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1F4C740D-8B59-4CCC-8FDF-79E7232B7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27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7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FE2B39BA-5EC9-47A9-9487-18B0850CC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36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2B7976-1CE5-48EC-BD0A-1D2DC29A766C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5041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Still need to update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B39BA-5EC9-47A9-9487-18B0850CCF7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39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18098-00A7-46B3-A507-CA46103916B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8416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32FDB3-6B7A-4FD7-BCBF-867A25AFF6A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0108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32FDB3-6B7A-4FD7-BCBF-867A25AFF6A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2970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32FDB3-6B7A-4FD7-BCBF-867A25AFF6A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3441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8F443-4A50-4162-9C20-3E03CDAB1C6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18990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8F443-4A50-4162-9C20-3E03CDAB1C6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2955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8F443-4A50-4162-9C20-3E03CDAB1C6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4368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8F443-4A50-4162-9C20-3E03CDAB1C6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90112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8F443-4A50-4162-9C20-3E03CDAB1C6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173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97967-442B-4DCF-9CAE-9CF55BE6AB9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19532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78FC63-A116-4E42-A4DF-3D2BE912F64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2045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78FC63-A116-4E42-A4DF-3D2BE912F64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32450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8F443-4A50-4162-9C20-3E03CDAB1C6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19357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B39BA-5EC9-47A9-9487-18B0850CCF7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440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0104A-1407-4DE5-BC5A-B6F9C96A146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10009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32ABD-C301-489C-8114-70DD06A2D9A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3719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BBFA7-24E7-4FB9-A719-8C6A45C4DF5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7953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8F443-4A50-4162-9C20-3E03CDAB1C62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73322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8F443-4A50-4162-9C20-3E03CDAB1C62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03112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8F443-4A50-4162-9C20-3E03CDAB1C62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0938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34495-994F-4FCA-8F91-CBC2BA0D050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69867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8F443-4A50-4162-9C20-3E03CDAB1C6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88256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8F443-4A50-4162-9C20-3E03CDAB1C6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39124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078064-A2D2-41BF-8775-8B2243A092BC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46576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2B7976-1CE5-48EC-BD0A-1D2DC29A766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2550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34495-994F-4FCA-8F91-CBC2BA0D050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4164954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34495-994F-4FCA-8F91-CBC2BA0D050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5198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97967-442B-4DCF-9CAE-9CF55BE6AB9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7226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97967-442B-4DCF-9CAE-9CF55BE6AB9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458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97967-442B-4DCF-9CAE-9CF55BE6AB9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8548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97967-442B-4DCF-9CAE-9CF55BE6AB9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778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6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6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0519951-D7E5-44F5-ADE7-6C5594607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5B8DC-AF2F-49BD-AEBE-F3E26B454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37FE6-7172-4069-BBB0-1D5F88627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911DC-2044-45E8-9C51-E972148C7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2C8F1-4FDC-4FC4-921B-9B644FBF2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E5FBA-EAB9-4F46-81A9-4F6E758F5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FC9B-9E83-4EA9-A058-9E9F61D93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27DEC-FA6C-440B-A8C8-5B87D15FF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8FBE2-A333-4CC6-BD9E-86BCFB746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8BD13-4BBA-4A53-A191-18850295B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266EB-DF90-4769-A369-A46CADE7F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E82D3-F352-4838-97FC-883314A8B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C495D2C2-A990-414B-BF20-7290F87C0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351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1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1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1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1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51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1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51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51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51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51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51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51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51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.mendocino.ca.us/retirement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latin typeface="Times New Roman" pitchFamily="18" charset="0"/>
              </a:rPr>
              <a:t>Retirement 101</a:t>
            </a:r>
          </a:p>
          <a:p>
            <a:pPr eaLnBrk="1" hangingPunct="1">
              <a:defRPr/>
            </a:pPr>
            <a:endParaRPr lang="en-US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James Wilbanks, Ph.D.</a:t>
            </a:r>
          </a:p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Executive Director</a:t>
            </a:r>
          </a:p>
        </p:txBody>
      </p:sp>
      <p:pic>
        <p:nvPicPr>
          <p:cNvPr id="10" name="Picture 2" descr="S:\LOGO\Final Logo\Color\Logo-Mendocino County Employees-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44" y="1143000"/>
            <a:ext cx="758155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Retirement System Overview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472772"/>
              </p:ext>
            </p:extLst>
          </p:nvPr>
        </p:nvGraphicFramePr>
        <p:xfrm>
          <a:off x="457200" y="1219200"/>
          <a:ext cx="8229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0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Pension Systems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28600" y="1371600"/>
            <a:ext cx="8686800" cy="5053605"/>
            <a:chOff x="1318528" y="1308773"/>
            <a:chExt cx="9695080" cy="5283430"/>
          </a:xfrm>
        </p:grpSpPr>
        <p:sp>
          <p:nvSpPr>
            <p:cNvPr id="28" name="Can 27"/>
            <p:cNvSpPr/>
            <p:nvPr/>
          </p:nvSpPr>
          <p:spPr bwMode="auto">
            <a:xfrm>
              <a:off x="3636666" y="2315456"/>
              <a:ext cx="4210050" cy="3184994"/>
            </a:xfrm>
            <a:prstGeom prst="can">
              <a:avLst>
                <a:gd name="adj" fmla="val 880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29" name="Flowchart: Manual Operation 28"/>
            <p:cNvSpPr/>
            <p:nvPr/>
          </p:nvSpPr>
          <p:spPr>
            <a:xfrm>
              <a:off x="6562292" y="5454486"/>
              <a:ext cx="438337" cy="1137712"/>
            </a:xfrm>
            <a:prstGeom prst="flowChartManualOperation">
              <a:avLst/>
            </a:prstGeom>
            <a:solidFill>
              <a:schemeClr val="accent4">
                <a:lumMod val="25000"/>
              </a:schemeClr>
            </a:solidFill>
            <a:scene3d>
              <a:camera prst="orthographicFront"/>
              <a:lightRig rig="threePt" dir="t"/>
            </a:scene3d>
            <a:sp3d extrusionH="120650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Manual Operation 29"/>
            <p:cNvSpPr/>
            <p:nvPr/>
          </p:nvSpPr>
          <p:spPr>
            <a:xfrm>
              <a:off x="4543874" y="4884668"/>
              <a:ext cx="438337" cy="1137712"/>
            </a:xfrm>
            <a:prstGeom prst="flowChartManualOperation">
              <a:avLst/>
            </a:prstGeom>
            <a:solidFill>
              <a:srgbClr val="29323F"/>
            </a:solidFill>
            <a:scene3d>
              <a:camera prst="orthographicFront"/>
              <a:lightRig rig="threePt" dir="t"/>
            </a:scene3d>
            <a:sp3d extrusionH="120650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Manual Operation 30"/>
            <p:cNvSpPr/>
            <p:nvPr/>
          </p:nvSpPr>
          <p:spPr>
            <a:xfrm>
              <a:off x="7285656" y="4913052"/>
              <a:ext cx="438337" cy="1137712"/>
            </a:xfrm>
            <a:prstGeom prst="flowChartManualOperation">
              <a:avLst/>
            </a:prstGeom>
            <a:solidFill>
              <a:srgbClr val="2A3442"/>
            </a:solidFill>
            <a:ln>
              <a:solidFill>
                <a:srgbClr val="26425C"/>
              </a:solidFill>
            </a:ln>
            <a:scene3d>
              <a:camera prst="orthographicFront"/>
              <a:lightRig rig="threePt" dir="t"/>
            </a:scene3d>
            <a:sp3d extrusionH="120650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Manual Operation 31"/>
            <p:cNvSpPr/>
            <p:nvPr/>
          </p:nvSpPr>
          <p:spPr>
            <a:xfrm>
              <a:off x="4012793" y="5454491"/>
              <a:ext cx="438337" cy="1137712"/>
            </a:xfrm>
            <a:prstGeom prst="flowChartManualOperation">
              <a:avLst/>
            </a:prstGeom>
            <a:solidFill>
              <a:schemeClr val="accent4">
                <a:lumMod val="25000"/>
              </a:schemeClr>
            </a:solidFill>
            <a:scene3d>
              <a:camera prst="orthographicFront"/>
              <a:lightRig rig="threePt" dir="t"/>
            </a:scene3d>
            <a:sp3d extrusionH="120650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an 37"/>
            <p:cNvSpPr>
              <a:spLocks noChangeArrowheads="1"/>
            </p:cNvSpPr>
            <p:nvPr/>
          </p:nvSpPr>
          <p:spPr bwMode="auto">
            <a:xfrm>
              <a:off x="3646463" y="2759700"/>
              <a:ext cx="4209757" cy="2764800"/>
            </a:xfrm>
            <a:prstGeom prst="can">
              <a:avLst>
                <a:gd name="adj" fmla="val 12425"/>
              </a:avLst>
            </a:prstGeom>
            <a:solidFill>
              <a:srgbClr val="3366CC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pic>
          <p:nvPicPr>
            <p:cNvPr id="34" name="Picture 34" descr="C:\Users\sorr\AppData\Local\Microsoft\Windows\Temporary Internet Files\Content.IE5\ZB9F2XPN\MC900441753[1].png"/>
            <p:cNvPicPr>
              <a:picLocks noChangeAspect="1" noChangeArrowheads="1"/>
            </p:cNvPicPr>
            <p:nvPr/>
          </p:nvPicPr>
          <p:blipFill>
            <a:blip r:embed="rId2" cstate="screen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661908" y="4770109"/>
              <a:ext cx="933534" cy="586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4" descr="C:\Users\sorr\AppData\Local\Microsoft\Windows\Temporary Internet Files\Content.IE5\ZB9F2XPN\MC900441753[1].png"/>
            <p:cNvPicPr>
              <a:picLocks noChangeArrowheads="1"/>
            </p:cNvPicPr>
            <p:nvPr/>
          </p:nvPicPr>
          <p:blipFill>
            <a:blip r:embed="rId3" cstate="screen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471"/>
            <a:stretch>
              <a:fillRect/>
            </a:stretch>
          </p:blipFill>
          <p:spPr bwMode="auto">
            <a:xfrm>
              <a:off x="2769692" y="4826681"/>
              <a:ext cx="1295400" cy="704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Freeform 35"/>
            <p:cNvSpPr/>
            <p:nvPr/>
          </p:nvSpPr>
          <p:spPr>
            <a:xfrm>
              <a:off x="1704356" y="1630289"/>
              <a:ext cx="1917997" cy="61846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30 w 10000"/>
                <a:gd name="connsiteY5" fmla="*/ 5945 h 10000"/>
                <a:gd name="connsiteX6" fmla="*/ 30 w 10000"/>
                <a:gd name="connsiteY6" fmla="*/ 4055 h 10000"/>
                <a:gd name="connsiteX7" fmla="*/ 1667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1667" y="0"/>
                  </a:moveTo>
                  <a:lnTo>
                    <a:pt x="10000" y="0"/>
                  </a:lnTo>
                  <a:cubicBezTo>
                    <a:pt x="9079" y="0"/>
                    <a:pt x="8333" y="2239"/>
                    <a:pt x="8333" y="5000"/>
                  </a:cubicBezTo>
                  <a:cubicBezTo>
                    <a:pt x="8333" y="7761"/>
                    <a:pt x="9079" y="10000"/>
                    <a:pt x="10000" y="10000"/>
                  </a:cubicBezTo>
                  <a:lnTo>
                    <a:pt x="1667" y="10000"/>
                  </a:lnTo>
                  <a:cubicBezTo>
                    <a:pt x="868" y="10000"/>
                    <a:pt x="181" y="8299"/>
                    <a:pt x="30" y="5945"/>
                  </a:cubicBezTo>
                  <a:cubicBezTo>
                    <a:pt x="-10" y="5321"/>
                    <a:pt x="-10" y="4679"/>
                    <a:pt x="30" y="4055"/>
                  </a:cubicBezTo>
                  <a:cubicBezTo>
                    <a:pt x="181" y="1701"/>
                    <a:pt x="868" y="0"/>
                    <a:pt x="1667" y="0"/>
                  </a:cubicBezTo>
                  <a:close/>
                </a:path>
              </a:pathLst>
            </a:custGeom>
            <a:gradFill>
              <a:gsLst>
                <a:gs pos="0">
                  <a:srgbClr val="002060"/>
                </a:gs>
                <a:gs pos="100000">
                  <a:schemeClr val="bg1">
                    <a:lumMod val="65000"/>
                  </a:schemeClr>
                </a:gs>
                <a:gs pos="44000">
                  <a:srgbClr val="85A3E0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 flipH="1">
              <a:off x="7712269" y="2042673"/>
              <a:ext cx="1071562" cy="417512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30 w 10000"/>
                <a:gd name="connsiteY5" fmla="*/ 5945 h 10000"/>
                <a:gd name="connsiteX6" fmla="*/ 30 w 10000"/>
                <a:gd name="connsiteY6" fmla="*/ 4055 h 10000"/>
                <a:gd name="connsiteX7" fmla="*/ 1667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1667" y="0"/>
                  </a:moveTo>
                  <a:lnTo>
                    <a:pt x="10000" y="0"/>
                  </a:lnTo>
                  <a:cubicBezTo>
                    <a:pt x="9079" y="0"/>
                    <a:pt x="8333" y="2239"/>
                    <a:pt x="8333" y="5000"/>
                  </a:cubicBezTo>
                  <a:cubicBezTo>
                    <a:pt x="8333" y="7761"/>
                    <a:pt x="9079" y="10000"/>
                    <a:pt x="10000" y="10000"/>
                  </a:cubicBezTo>
                  <a:lnTo>
                    <a:pt x="1667" y="10000"/>
                  </a:lnTo>
                  <a:cubicBezTo>
                    <a:pt x="868" y="10000"/>
                    <a:pt x="181" y="8299"/>
                    <a:pt x="30" y="5945"/>
                  </a:cubicBezTo>
                  <a:cubicBezTo>
                    <a:pt x="-10" y="5321"/>
                    <a:pt x="-10" y="4679"/>
                    <a:pt x="30" y="4055"/>
                  </a:cubicBezTo>
                  <a:cubicBezTo>
                    <a:pt x="181" y="1701"/>
                    <a:pt x="868" y="0"/>
                    <a:pt x="1667" y="0"/>
                  </a:cubicBezTo>
                  <a:close/>
                </a:path>
              </a:pathLst>
            </a:custGeom>
            <a:gradFill>
              <a:gsLst>
                <a:gs pos="0">
                  <a:srgbClr val="002060"/>
                </a:gs>
                <a:gs pos="100000">
                  <a:schemeClr val="bg1">
                    <a:lumMod val="75000"/>
                  </a:schemeClr>
                </a:gs>
                <a:gs pos="44000">
                  <a:srgbClr val="85A3E0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38" name="TextBox 32"/>
            <p:cNvSpPr txBox="1">
              <a:spLocks noChangeArrowheads="1"/>
            </p:cNvSpPr>
            <p:nvPr/>
          </p:nvSpPr>
          <p:spPr bwMode="auto">
            <a:xfrm>
              <a:off x="1318528" y="2431331"/>
              <a:ext cx="2287691" cy="418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Fund </a:t>
              </a:r>
              <a:r>
                <a:rPr lang="en-US" altLang="en-US" sz="2000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Earnings</a:t>
              </a:r>
              <a:endParaRPr lang="en-US" altLang="en-US" sz="20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39" name="TextBox 33"/>
            <p:cNvSpPr txBox="1">
              <a:spLocks noChangeArrowheads="1"/>
            </p:cNvSpPr>
            <p:nvPr/>
          </p:nvSpPr>
          <p:spPr bwMode="auto">
            <a:xfrm>
              <a:off x="7866017" y="2540634"/>
              <a:ext cx="3147591" cy="418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Employer </a:t>
              </a:r>
              <a:r>
                <a:rPr lang="en-US" altLang="en-US" sz="2000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Contributions</a:t>
              </a:r>
              <a:endParaRPr lang="en-US" altLang="en-US" sz="20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40" name="TextBox 38"/>
            <p:cNvSpPr txBox="1">
              <a:spLocks noChangeArrowheads="1"/>
            </p:cNvSpPr>
            <p:nvPr/>
          </p:nvSpPr>
          <p:spPr bwMode="auto">
            <a:xfrm>
              <a:off x="1901631" y="5698397"/>
              <a:ext cx="2286000" cy="418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Benefits</a:t>
              </a:r>
            </a:p>
          </p:txBody>
        </p:sp>
        <p:sp>
          <p:nvSpPr>
            <p:cNvPr id="41" name="TextBox 39"/>
            <p:cNvSpPr txBox="1">
              <a:spLocks noChangeArrowheads="1"/>
            </p:cNvSpPr>
            <p:nvPr/>
          </p:nvSpPr>
          <p:spPr bwMode="auto">
            <a:xfrm>
              <a:off x="7395091" y="5641136"/>
              <a:ext cx="2743200" cy="64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Fund Expenses </a:t>
              </a:r>
              <a:endParaRPr lang="en-US" altLang="en-US" sz="18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eaLnBrk="1" hangingPunct="1"/>
              <a:endParaRPr lang="en-US" altLang="en-US" sz="1400" dirty="0">
                <a:latin typeface="+mn-lt"/>
              </a:endParaRPr>
            </a:p>
          </p:txBody>
        </p:sp>
        <p:pic>
          <p:nvPicPr>
            <p:cNvPr id="42" name="Picture 3" descr="C:\Users\sorr\AppData\Local\Microsoft\Windows\Temporary Internet Files\Content.IE5\WLDBI80Q\MC900441753[1]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b="36811"/>
            <a:stretch/>
          </p:blipFill>
          <p:spPr bwMode="auto">
            <a:xfrm>
              <a:off x="3220391" y="1308773"/>
              <a:ext cx="2056341" cy="1182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TextBox 34"/>
            <p:cNvSpPr txBox="1">
              <a:spLocks noChangeArrowheads="1"/>
            </p:cNvSpPr>
            <p:nvPr/>
          </p:nvSpPr>
          <p:spPr bwMode="auto">
            <a:xfrm>
              <a:off x="4901282" y="1338543"/>
              <a:ext cx="3206997" cy="418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Member Contributions</a:t>
              </a:r>
              <a:endParaRPr lang="en-US" altLang="en-US" sz="20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pic>
          <p:nvPicPr>
            <p:cNvPr id="44" name="Picture 31" descr="http://images.clipartpanda.com/water-faucet-clipart-black-and-white-7599037-dripping-tap.jp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24" t="44125"/>
            <a:stretch/>
          </p:blipFill>
          <p:spPr bwMode="auto">
            <a:xfrm>
              <a:off x="4095713" y="2460185"/>
              <a:ext cx="688532" cy="637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31" descr="http://images.clipartpanda.com/water-faucet-clipart-black-and-white-7599037-dripping-tap.jpg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24" t="44125"/>
            <a:stretch/>
          </p:blipFill>
          <p:spPr bwMode="auto">
            <a:xfrm>
              <a:off x="6422273" y="2458145"/>
              <a:ext cx="335794" cy="637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31" descr="http://images.clipartpanda.com/water-faucet-clipart-black-and-white-7599037-dripping-tap.jpg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24" t="44125"/>
            <a:stretch/>
          </p:blipFill>
          <p:spPr bwMode="auto">
            <a:xfrm>
              <a:off x="6865600" y="2614769"/>
              <a:ext cx="548660" cy="4478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Freeform 46"/>
            <p:cNvSpPr/>
            <p:nvPr/>
          </p:nvSpPr>
          <p:spPr>
            <a:xfrm rot="429323">
              <a:off x="5609908" y="1950281"/>
              <a:ext cx="765175" cy="298450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30 w 10000"/>
                <a:gd name="connsiteY5" fmla="*/ 5945 h 10000"/>
                <a:gd name="connsiteX6" fmla="*/ 30 w 10000"/>
                <a:gd name="connsiteY6" fmla="*/ 4055 h 10000"/>
                <a:gd name="connsiteX7" fmla="*/ 1667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1667" y="0"/>
                  </a:moveTo>
                  <a:lnTo>
                    <a:pt x="10000" y="0"/>
                  </a:lnTo>
                  <a:cubicBezTo>
                    <a:pt x="9079" y="0"/>
                    <a:pt x="8333" y="2239"/>
                    <a:pt x="8333" y="5000"/>
                  </a:cubicBezTo>
                  <a:cubicBezTo>
                    <a:pt x="8333" y="7761"/>
                    <a:pt x="9079" y="10000"/>
                    <a:pt x="10000" y="10000"/>
                  </a:cubicBezTo>
                  <a:lnTo>
                    <a:pt x="1667" y="10000"/>
                  </a:lnTo>
                  <a:cubicBezTo>
                    <a:pt x="868" y="10000"/>
                    <a:pt x="181" y="8299"/>
                    <a:pt x="30" y="5945"/>
                  </a:cubicBezTo>
                  <a:cubicBezTo>
                    <a:pt x="-10" y="5321"/>
                    <a:pt x="-10" y="4679"/>
                    <a:pt x="30" y="4055"/>
                  </a:cubicBezTo>
                  <a:cubicBezTo>
                    <a:pt x="181" y="1701"/>
                    <a:pt x="868" y="0"/>
                    <a:pt x="1667" y="0"/>
                  </a:cubicBezTo>
                  <a:close/>
                </a:path>
              </a:pathLst>
            </a:custGeom>
            <a:gradFill>
              <a:gsLst>
                <a:gs pos="0">
                  <a:srgbClr val="002060"/>
                </a:gs>
                <a:gs pos="100000">
                  <a:schemeClr val="bg1">
                    <a:lumMod val="75000"/>
                  </a:schemeClr>
                </a:gs>
                <a:gs pos="44000">
                  <a:srgbClr val="85A3E0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48" name="Picture 3" descr="C:\Users\sorr\AppData\Local\Microsoft\Windows\Temporary Internet Files\Content.IE5\WLDBI80Q\MC900441753[1].png"/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36207"/>
            <a:stretch/>
          </p:blipFill>
          <p:spPr bwMode="auto">
            <a:xfrm rot="773456" flipH="1">
              <a:off x="6197264" y="1908650"/>
              <a:ext cx="785812" cy="56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3" descr="C:\Users\sorr\AppData\Local\Microsoft\Windows\Temporary Internet Files\Content.IE5\WLDBI80Q\MC900441753[1].png"/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37906"/>
            <a:stretch/>
          </p:blipFill>
          <p:spPr bwMode="auto">
            <a:xfrm>
              <a:off x="6646127" y="1826758"/>
              <a:ext cx="1276789" cy="79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TextBox 49"/>
            <p:cNvSpPr txBox="1"/>
            <p:nvPr/>
          </p:nvSpPr>
          <p:spPr>
            <a:xfrm>
              <a:off x="4248562" y="3737654"/>
              <a:ext cx="3035959" cy="611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Funded Ratio</a:t>
              </a:r>
              <a:endParaRPr lang="en-US" sz="3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73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1B62A0-93FA-4503-83D3-A3366C835CF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Contributions</a:t>
            </a:r>
          </a:p>
        </p:txBody>
      </p:sp>
      <p:grpSp>
        <p:nvGrpSpPr>
          <p:cNvPr id="6149" name="Group 94"/>
          <p:cNvGrpSpPr>
            <a:grpSpLocks/>
          </p:cNvGrpSpPr>
          <p:nvPr/>
        </p:nvGrpSpPr>
        <p:grpSpPr bwMode="auto">
          <a:xfrm>
            <a:off x="455613" y="1900238"/>
            <a:ext cx="8226425" cy="4017962"/>
            <a:chOff x="287" y="1197"/>
            <a:chExt cx="5182" cy="2531"/>
          </a:xfrm>
        </p:grpSpPr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2878" y="1197"/>
              <a:ext cx="2591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Account:</a:t>
              </a:r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287" y="1197"/>
              <a:ext cx="2591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Funding Source:</a:t>
              </a: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2878" y="2618"/>
              <a:ext cx="2591" cy="1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Retirement Benefit </a:t>
              </a:r>
            </a:p>
            <a:p>
              <a:pPr algn="ctr" eaLnBrk="1" hangingPunct="1"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Fund</a:t>
              </a:r>
            </a:p>
            <a:p>
              <a:pPr algn="ctr" eaLnBrk="1" hangingPunct="1"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287" y="2618"/>
              <a:ext cx="2591" cy="1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Employer Contributions</a:t>
              </a: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Investment </a:t>
              </a:r>
              <a:r>
                <a:rPr lang="en-US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Income</a:t>
              </a: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878" y="1627"/>
              <a:ext cx="2591" cy="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Client Account</a:t>
              </a: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87" y="1627"/>
              <a:ext cx="2591" cy="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Client Contributions</a:t>
              </a: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Percent 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of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Compensation </a:t>
              </a: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 Plus Compounded Interest</a:t>
              </a:r>
              <a:endParaRPr 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6158" name="Line 20"/>
            <p:cNvSpPr>
              <a:spLocks noChangeShapeType="1"/>
            </p:cNvSpPr>
            <p:nvPr/>
          </p:nvSpPr>
          <p:spPr bwMode="auto">
            <a:xfrm>
              <a:off x="287" y="1627"/>
              <a:ext cx="5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0"/>
            <p:cNvSpPr>
              <a:spLocks noChangeShapeType="1"/>
            </p:cNvSpPr>
            <p:nvPr/>
          </p:nvSpPr>
          <p:spPr bwMode="auto">
            <a:xfrm>
              <a:off x="287" y="1197"/>
              <a:ext cx="5182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2"/>
            <p:cNvSpPr>
              <a:spLocks noChangeShapeType="1"/>
            </p:cNvSpPr>
            <p:nvPr/>
          </p:nvSpPr>
          <p:spPr bwMode="auto">
            <a:xfrm>
              <a:off x="287" y="3728"/>
              <a:ext cx="5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81"/>
            <p:cNvSpPr>
              <a:spLocks noChangeShapeType="1"/>
            </p:cNvSpPr>
            <p:nvPr/>
          </p:nvSpPr>
          <p:spPr bwMode="auto">
            <a:xfrm>
              <a:off x="287" y="2618"/>
              <a:ext cx="0" cy="1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3"/>
            <p:cNvSpPr>
              <a:spLocks noChangeShapeType="1"/>
            </p:cNvSpPr>
            <p:nvPr/>
          </p:nvSpPr>
          <p:spPr bwMode="auto">
            <a:xfrm>
              <a:off x="287" y="1197"/>
              <a:ext cx="0" cy="142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82"/>
            <p:cNvSpPr>
              <a:spLocks noChangeShapeType="1"/>
            </p:cNvSpPr>
            <p:nvPr/>
          </p:nvSpPr>
          <p:spPr bwMode="auto">
            <a:xfrm>
              <a:off x="5469" y="2618"/>
              <a:ext cx="0" cy="1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15"/>
            <p:cNvSpPr>
              <a:spLocks noChangeShapeType="1"/>
            </p:cNvSpPr>
            <p:nvPr/>
          </p:nvSpPr>
          <p:spPr bwMode="auto">
            <a:xfrm>
              <a:off x="5469" y="1197"/>
              <a:ext cx="0" cy="142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150" name="Picture 92" descr="BD2129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8175" y="2971800"/>
            <a:ext cx="352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93" descr="BD2129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8175" y="4600575"/>
            <a:ext cx="352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2045FF-FD02-4CC7-B282-EA7C1DD8F7C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Employee Groups and Tiers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3 Employee Groups</a:t>
            </a:r>
          </a:p>
          <a:p>
            <a:pPr lvl="1" eaLnBrk="1" hangingPunct="1">
              <a:defRPr/>
            </a:pPr>
            <a:r>
              <a:rPr lang="en-US" dirty="0" smtClean="0"/>
              <a:t>General</a:t>
            </a:r>
          </a:p>
          <a:p>
            <a:pPr lvl="1" eaLnBrk="1" hangingPunct="1">
              <a:defRPr/>
            </a:pPr>
            <a:r>
              <a:rPr lang="en-US" dirty="0" smtClean="0"/>
              <a:t>Safety</a:t>
            </a:r>
          </a:p>
          <a:p>
            <a:pPr lvl="1" eaLnBrk="1" hangingPunct="1">
              <a:defRPr/>
            </a:pPr>
            <a:r>
              <a:rPr lang="en-US" dirty="0" smtClean="0"/>
              <a:t>Safety Probation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4 Tiers for General group – Tier 1, 2, 3 and 4</a:t>
            </a:r>
          </a:p>
          <a:p>
            <a:pPr eaLnBrk="1" hangingPunct="1">
              <a:defRPr/>
            </a:pPr>
            <a:r>
              <a:rPr lang="en-US" dirty="0" smtClean="0"/>
              <a:t>3 Tiers for Safety and Safety Probation Groups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Each Tier for each group has different provisions for eligibility and/or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8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2045FF-FD02-4CC7-B282-EA7C1DD8F7C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Retirement Eligibility</a:t>
            </a:r>
            <a:br>
              <a:rPr lang="en-US" dirty="0" smtClean="0"/>
            </a:br>
            <a:r>
              <a:rPr lang="en-US" dirty="0" smtClean="0"/>
              <a:t>General Members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Tier 1, 2 &amp; 3</a:t>
            </a:r>
          </a:p>
          <a:p>
            <a:pPr lvl="1" eaLnBrk="1" hangingPunct="1">
              <a:defRPr/>
            </a:pPr>
            <a:r>
              <a:rPr lang="en-US" dirty="0" smtClean="0"/>
              <a:t>Minimum 5 Years Service (5 year vesting)</a:t>
            </a:r>
          </a:p>
          <a:p>
            <a:pPr lvl="1" eaLnBrk="1" hangingPunct="1">
              <a:defRPr/>
            </a:pPr>
            <a:r>
              <a:rPr lang="en-US" dirty="0"/>
              <a:t>At least 10 years since membership date</a:t>
            </a:r>
          </a:p>
          <a:p>
            <a:pPr lvl="1" eaLnBrk="1" hangingPunct="1">
              <a:defRPr/>
            </a:pPr>
            <a:r>
              <a:rPr lang="en-US" dirty="0" smtClean="0"/>
              <a:t>Minimum Age 50</a:t>
            </a:r>
            <a:endParaRPr lang="en-US" dirty="0"/>
          </a:p>
          <a:p>
            <a:pPr lvl="2" eaLnBrk="1" hangingPunct="1">
              <a:defRPr/>
            </a:pPr>
            <a:r>
              <a:rPr lang="en-US" dirty="0" smtClean="0"/>
              <a:t>Eligible with 30 Years of Service, regardless of age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Tier 4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Minimum 5 Years Service (5 year vesting)</a:t>
            </a:r>
          </a:p>
          <a:p>
            <a:pPr lvl="1" eaLnBrk="1" hangingPunct="1">
              <a:defRPr/>
            </a:pPr>
            <a:r>
              <a:rPr lang="en-US" dirty="0"/>
              <a:t>Minimum Age 52</a:t>
            </a:r>
          </a:p>
        </p:txBody>
      </p:sp>
    </p:spTree>
    <p:extLst>
      <p:ext uri="{BB962C8B-B14F-4D97-AF65-F5344CB8AC3E}">
        <p14:creationId xmlns:p14="http://schemas.microsoft.com/office/powerpoint/2010/main" val="417983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2045FF-FD02-4CC7-B282-EA7C1DD8F7C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Retirement Eligibility</a:t>
            </a:r>
            <a:br>
              <a:rPr lang="en-US" dirty="0" smtClean="0"/>
            </a:br>
            <a:r>
              <a:rPr lang="en-US" dirty="0" smtClean="0"/>
              <a:t>Safety &amp; Probation Members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Tier 1 &amp; 2</a:t>
            </a:r>
          </a:p>
          <a:p>
            <a:pPr lvl="1" eaLnBrk="1" hangingPunct="1">
              <a:defRPr/>
            </a:pPr>
            <a:r>
              <a:rPr lang="en-US" dirty="0" smtClean="0"/>
              <a:t>Minimum 5 Years Service (5 year vesting)</a:t>
            </a:r>
          </a:p>
          <a:p>
            <a:pPr lvl="1" eaLnBrk="1" hangingPunct="1">
              <a:defRPr/>
            </a:pPr>
            <a:r>
              <a:rPr lang="en-US" dirty="0"/>
              <a:t>At least 10 years since membership date</a:t>
            </a:r>
          </a:p>
          <a:p>
            <a:pPr lvl="1" eaLnBrk="1" hangingPunct="1">
              <a:defRPr/>
            </a:pPr>
            <a:r>
              <a:rPr lang="en-US" dirty="0" smtClean="0"/>
              <a:t>Minimum Age 50</a:t>
            </a:r>
            <a:endParaRPr lang="en-US" dirty="0"/>
          </a:p>
          <a:p>
            <a:pPr lvl="2" eaLnBrk="1" hangingPunct="1">
              <a:defRPr/>
            </a:pPr>
            <a:r>
              <a:rPr lang="en-US" dirty="0" smtClean="0"/>
              <a:t>Eligible with 20 Years of Service, regardless of age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Tier </a:t>
            </a:r>
            <a:r>
              <a:rPr lang="en-US" dirty="0"/>
              <a:t>3</a:t>
            </a:r>
          </a:p>
          <a:p>
            <a:pPr lvl="1" eaLnBrk="1" hangingPunct="1">
              <a:defRPr/>
            </a:pPr>
            <a:r>
              <a:rPr lang="en-US" dirty="0"/>
              <a:t>Minimum 5 Years Service (5 year vesting)</a:t>
            </a:r>
          </a:p>
          <a:p>
            <a:pPr lvl="1" eaLnBrk="1" hangingPunct="1">
              <a:defRPr/>
            </a:pPr>
            <a:r>
              <a:rPr lang="en-US" dirty="0"/>
              <a:t>Minimum Age 50</a:t>
            </a:r>
          </a:p>
          <a:p>
            <a:pPr lvl="1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8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210F7F-7C46-42E0-822A-154B49E0BCF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Retirement Benefit Formula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Basic Formula</a:t>
            </a:r>
          </a:p>
          <a:p>
            <a:pPr lvl="1" eaLnBrk="1" hangingPunct="1">
              <a:defRPr/>
            </a:pPr>
            <a:r>
              <a:rPr lang="en-US" dirty="0" smtClean="0"/>
              <a:t>Benefit = FAS x Years of </a:t>
            </a:r>
            <a:r>
              <a:rPr lang="en-US" dirty="0"/>
              <a:t>Service x Multiplier</a:t>
            </a:r>
            <a:endParaRPr lang="en-US" dirty="0" smtClean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FAS = Final Average </a:t>
            </a:r>
            <a:r>
              <a:rPr lang="en-US" dirty="0" smtClean="0"/>
              <a:t>Salary</a:t>
            </a:r>
          </a:p>
          <a:p>
            <a:pPr lvl="1" eaLnBrk="1" hangingPunct="1">
              <a:defRPr/>
            </a:pPr>
            <a:r>
              <a:rPr lang="en-US" dirty="0" smtClean="0"/>
              <a:t>Years of Service is least complex element, but not as simple as you might expect</a:t>
            </a:r>
            <a:endParaRPr lang="en-US" dirty="0"/>
          </a:p>
          <a:p>
            <a:pPr lvl="1" eaLnBrk="1" hangingPunct="1">
              <a:defRPr/>
            </a:pPr>
            <a:r>
              <a:rPr lang="en-US" dirty="0" smtClean="0"/>
              <a:t>Multiplier is determined by age at retirement</a:t>
            </a:r>
            <a:r>
              <a:rPr lang="en-US" dirty="0"/>
              <a:t>, </a:t>
            </a:r>
            <a:r>
              <a:rPr lang="en-US" dirty="0" smtClean="0"/>
              <a:t>employee group and service tier</a:t>
            </a:r>
          </a:p>
          <a:p>
            <a:pPr lvl="1" eaLnBrk="1" hangingPunct="1">
              <a:defRPr/>
            </a:pPr>
            <a:r>
              <a:rPr lang="en-US" dirty="0" smtClean="0"/>
              <a:t>Benefit is capped at 100% of FAS</a:t>
            </a:r>
          </a:p>
        </p:txBody>
      </p:sp>
    </p:spTree>
    <p:extLst>
      <p:ext uri="{BB962C8B-B14F-4D97-AF65-F5344CB8AC3E}">
        <p14:creationId xmlns:p14="http://schemas.microsoft.com/office/powerpoint/2010/main" val="28458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210F7F-7C46-42E0-822A-154B49E0BCF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Final Average Salary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Tier 1 – General, Safety and Safety Probation</a:t>
            </a:r>
          </a:p>
          <a:p>
            <a:pPr lvl="1" eaLnBrk="1" hangingPunct="1">
              <a:defRPr/>
            </a:pPr>
            <a:r>
              <a:rPr lang="en-US" dirty="0" smtClean="0"/>
              <a:t>FAS based on highest 26 consecutive pay periods</a:t>
            </a:r>
          </a:p>
          <a:p>
            <a:pPr eaLnBrk="1" hangingPunct="1">
              <a:defRPr/>
            </a:pPr>
            <a:r>
              <a:rPr lang="en-US" dirty="0" smtClean="0"/>
              <a:t>Tier 2 and 3 – General; Tier 2 – Safety and Safety Probation</a:t>
            </a:r>
          </a:p>
          <a:p>
            <a:pPr lvl="1" eaLnBrk="1" hangingPunct="1">
              <a:defRPr/>
            </a:pPr>
            <a:r>
              <a:rPr lang="en-US" dirty="0" smtClean="0"/>
              <a:t>FAS based on highest 78 consecutive pay periods</a:t>
            </a:r>
          </a:p>
          <a:p>
            <a:pPr eaLnBrk="1" hangingPunct="1">
              <a:defRPr/>
            </a:pPr>
            <a:r>
              <a:rPr lang="en-US" dirty="0" smtClean="0"/>
              <a:t>Includes all pensionable compensation:</a:t>
            </a:r>
          </a:p>
          <a:p>
            <a:pPr lvl="1" eaLnBrk="1" hangingPunct="1">
              <a:defRPr/>
            </a:pPr>
            <a:r>
              <a:rPr lang="en-US" dirty="0" smtClean="0"/>
              <a:t>Salary/wages, bilingual pay, longevity, uniform, educational premiums, vacation cash-out, shift differential, et cetera</a:t>
            </a:r>
          </a:p>
        </p:txBody>
      </p:sp>
    </p:spTree>
    <p:extLst>
      <p:ext uri="{BB962C8B-B14F-4D97-AF65-F5344CB8AC3E}">
        <p14:creationId xmlns:p14="http://schemas.microsoft.com/office/powerpoint/2010/main" val="299982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210F7F-7C46-42E0-822A-154B49E0BCFF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Final Average Salary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Tier 4 – </a:t>
            </a:r>
            <a:r>
              <a:rPr lang="en-US" dirty="0"/>
              <a:t>General, </a:t>
            </a:r>
            <a:r>
              <a:rPr lang="en-US" dirty="0" smtClean="0"/>
              <a:t> and Tier 3 – Safety and </a:t>
            </a:r>
            <a:r>
              <a:rPr lang="en-US" dirty="0"/>
              <a:t>Safety </a:t>
            </a:r>
            <a:r>
              <a:rPr lang="en-US" dirty="0" smtClean="0"/>
              <a:t>Probation (PEPRA)</a:t>
            </a:r>
          </a:p>
          <a:p>
            <a:pPr lvl="1" eaLnBrk="1" hangingPunct="1">
              <a:defRPr/>
            </a:pPr>
            <a:r>
              <a:rPr lang="en-US" dirty="0" smtClean="0"/>
              <a:t>Final </a:t>
            </a:r>
            <a:r>
              <a:rPr lang="en-US" dirty="0"/>
              <a:t>Average </a:t>
            </a:r>
            <a:r>
              <a:rPr lang="en-US" dirty="0" smtClean="0"/>
              <a:t>Salary is based on highest 78 consecutive pay periods</a:t>
            </a:r>
          </a:p>
          <a:p>
            <a:pPr lvl="1" eaLnBrk="1" hangingPunct="1">
              <a:defRPr/>
            </a:pPr>
            <a:r>
              <a:rPr lang="en-US" dirty="0" smtClean="0"/>
              <a:t>Includes fewer items in pensionable compensation:</a:t>
            </a:r>
          </a:p>
          <a:p>
            <a:pPr lvl="2" eaLnBrk="1" hangingPunct="1">
              <a:defRPr/>
            </a:pPr>
            <a:r>
              <a:rPr lang="en-US" dirty="0" smtClean="0"/>
              <a:t>Salary/wages</a:t>
            </a:r>
          </a:p>
          <a:p>
            <a:pPr lvl="2" eaLnBrk="1" hangingPunct="1">
              <a:defRPr/>
            </a:pPr>
            <a:r>
              <a:rPr lang="en-US" dirty="0" smtClean="0"/>
              <a:t>Excludes some extra pay items including: uniform</a:t>
            </a:r>
            <a:r>
              <a:rPr lang="en-US" dirty="0"/>
              <a:t>, </a:t>
            </a:r>
            <a:r>
              <a:rPr lang="en-US" dirty="0" smtClean="0"/>
              <a:t>vacation </a:t>
            </a:r>
            <a:r>
              <a:rPr lang="en-US" dirty="0"/>
              <a:t>cash-out, </a:t>
            </a:r>
            <a:r>
              <a:rPr lang="en-US" dirty="0" smtClean="0"/>
              <a:t>on-call, car allowance, </a:t>
            </a:r>
            <a:r>
              <a:rPr lang="en-US" dirty="0"/>
              <a:t>et cetera</a:t>
            </a:r>
          </a:p>
        </p:txBody>
      </p:sp>
    </p:spTree>
    <p:extLst>
      <p:ext uri="{BB962C8B-B14F-4D97-AF65-F5344CB8AC3E}">
        <p14:creationId xmlns:p14="http://schemas.microsoft.com/office/powerpoint/2010/main" val="175535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210F7F-7C46-42E0-822A-154B49E0BCF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Years of Service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All Tiers </a:t>
            </a:r>
            <a:r>
              <a:rPr lang="en-US" dirty="0"/>
              <a:t>– General, Safety and Safety Probation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Service time includes the number of pay periods in which contributions are received, divided by 26</a:t>
            </a:r>
          </a:p>
          <a:p>
            <a:pPr lvl="1" eaLnBrk="1" hangingPunct="1">
              <a:defRPr/>
            </a:pPr>
            <a:r>
              <a:rPr lang="en-US" dirty="0" smtClean="0"/>
              <a:t>Prior service time may be purchased</a:t>
            </a:r>
          </a:p>
          <a:p>
            <a:pPr lvl="1" eaLnBrk="1" hangingPunct="1">
              <a:defRPr/>
            </a:pPr>
            <a:r>
              <a:rPr lang="en-US" dirty="0" smtClean="0"/>
              <a:t>Non-contributory service credit is granted for sick leave accrual at retirement</a:t>
            </a:r>
          </a:p>
          <a:p>
            <a:pPr lvl="2" eaLnBrk="1" hangingPunct="1">
              <a:defRPr/>
            </a:pPr>
            <a:r>
              <a:rPr lang="en-US" dirty="0" smtClean="0"/>
              <a:t>Unlimited</a:t>
            </a:r>
          </a:p>
        </p:txBody>
      </p:sp>
    </p:spTree>
    <p:extLst>
      <p:ext uri="{BB962C8B-B14F-4D97-AF65-F5344CB8AC3E}">
        <p14:creationId xmlns:p14="http://schemas.microsoft.com/office/powerpoint/2010/main" val="15101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6B7B64-0464-4149-90B7-70356D95C13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Overview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Contributions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Employee Groups and Tiers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Retirement Eligibility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Retirement Benefit Formula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Final Average Salary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Years of Service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Benefit Multiplier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Retirement Plans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Service Retirement </a:t>
            </a:r>
            <a:r>
              <a:rPr lang="en-US" sz="2800" dirty="0"/>
              <a:t>Timeline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210F7F-7C46-42E0-822A-154B49E0BCFF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Multiplier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Multiplier is determined by Group, Tier and age at retirement</a:t>
            </a:r>
          </a:p>
          <a:p>
            <a:pPr lvl="1" eaLnBrk="1" hangingPunct="1">
              <a:defRPr/>
            </a:pPr>
            <a:r>
              <a:rPr lang="en-US" dirty="0" smtClean="0"/>
              <a:t>Statutory tables</a:t>
            </a:r>
          </a:p>
          <a:p>
            <a:pPr lvl="1" eaLnBrk="1" hangingPunct="1">
              <a:defRPr/>
            </a:pPr>
            <a:r>
              <a:rPr lang="en-US" dirty="0" smtClean="0"/>
              <a:t>Clients </a:t>
            </a:r>
            <a:r>
              <a:rPr lang="en-US" dirty="0"/>
              <a:t>could elect </a:t>
            </a:r>
            <a:r>
              <a:rPr lang="en-US" dirty="0" smtClean="0"/>
              <a:t>to increase </a:t>
            </a:r>
            <a:r>
              <a:rPr lang="en-US" dirty="0"/>
              <a:t>their </a:t>
            </a:r>
            <a:r>
              <a:rPr lang="en-US" dirty="0" smtClean="0"/>
              <a:t>multiplier on service prior to enhancement date</a:t>
            </a:r>
          </a:p>
          <a:p>
            <a:pPr lvl="2" eaLnBrk="1" hangingPunct="1">
              <a:defRPr/>
            </a:pPr>
            <a:r>
              <a:rPr lang="en-US" dirty="0"/>
              <a:t>Actuarial cost </a:t>
            </a:r>
            <a:r>
              <a:rPr lang="en-US" dirty="0" smtClean="0"/>
              <a:t>of prior service </a:t>
            </a:r>
            <a:r>
              <a:rPr lang="en-US" dirty="0"/>
              <a:t>enhancement </a:t>
            </a:r>
            <a:r>
              <a:rPr lang="en-US" dirty="0" smtClean="0"/>
              <a:t>paid </a:t>
            </a:r>
            <a:r>
              <a:rPr lang="en-US" dirty="0"/>
              <a:t>by </a:t>
            </a:r>
            <a:r>
              <a:rPr lang="en-US" dirty="0" smtClean="0"/>
              <a:t>Client</a:t>
            </a:r>
            <a:endParaRPr lang="en-US" dirty="0"/>
          </a:p>
          <a:p>
            <a:pPr lvl="1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65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A54C30-0E96-45F0-9D39-8D8CA4F69425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Benefit Multiplier</a:t>
            </a:r>
          </a:p>
        </p:txBody>
      </p:sp>
      <p:graphicFrame>
        <p:nvGraphicFramePr>
          <p:cNvPr id="90184" name="Group 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15156"/>
              </p:ext>
            </p:extLst>
          </p:nvPr>
        </p:nvGraphicFramePr>
        <p:xfrm>
          <a:off x="457200" y="1219200"/>
          <a:ext cx="8229600" cy="51816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032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General Members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Age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Tier 1, 2, &amp; 3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Tier 4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1.336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N/A</a:t>
                      </a:r>
                      <a:endParaRPr lang="en-US" sz="2800" dirty="0"/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1.491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1.000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1.770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1.300</a:t>
                      </a:r>
                      <a:endParaRPr lang="en-US" sz="2800" dirty="0"/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2.000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1.500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2.337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1.800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2.619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2.000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2.619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2.300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67+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2.619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2.500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31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A54C30-0E96-45F0-9D39-8D8CA4F69425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Benefit Multiplier</a:t>
            </a:r>
          </a:p>
        </p:txBody>
      </p:sp>
      <p:graphicFrame>
        <p:nvGraphicFramePr>
          <p:cNvPr id="90184" name="Group 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299191"/>
              </p:ext>
            </p:extLst>
          </p:nvPr>
        </p:nvGraphicFramePr>
        <p:xfrm>
          <a:off x="457200" y="1447800"/>
          <a:ext cx="8229600" cy="499872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5032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Safety &amp; Probation Members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Age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Safety Tier </a:t>
                      </a:r>
                      <a:b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</a:b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 &amp; 2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Probation Tier 1 &amp; 2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Safety &amp; Probation Tier 3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2.290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2.000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2.000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2.537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2.216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2.200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2.678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2.338</a:t>
                      </a:r>
                      <a:endParaRPr kumimoji="0" 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2.300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2.825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2.473</a:t>
                      </a:r>
                      <a:endParaRPr kumimoji="0" 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2.400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3.000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2.620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2.500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57+</a:t>
                      </a:r>
                      <a:endParaRPr kumimoji="0" 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3.000</a:t>
                      </a:r>
                      <a:endParaRPr kumimoji="0" 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2.620</a:t>
                      </a:r>
                      <a:endParaRPr kumimoji="0" 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+mn-ea"/>
                          <a:cs typeface="+mn-cs"/>
                        </a:rPr>
                        <a:t>2.700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7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210F7F-7C46-42E0-822A-154B49E0BCFF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Retirement Benefit Example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</a:t>
            </a:r>
          </a:p>
          <a:p>
            <a:pPr lvl="1" eaLnBrk="1" hangingPunct="1">
              <a:defRPr/>
            </a:pPr>
            <a:r>
              <a:rPr lang="en-US" dirty="0" smtClean="0"/>
              <a:t>Benefit = FAS x Years of </a:t>
            </a:r>
            <a:r>
              <a:rPr lang="en-US" dirty="0"/>
              <a:t>Service x </a:t>
            </a:r>
            <a:r>
              <a:rPr lang="en-US" dirty="0" smtClean="0"/>
              <a:t>Multiplier</a:t>
            </a:r>
          </a:p>
          <a:p>
            <a:pPr lvl="4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Legacy Member, Retire at 57 or 62</a:t>
            </a:r>
            <a:endParaRPr lang="en-US" dirty="0"/>
          </a:p>
          <a:p>
            <a:pPr lvl="4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Benefit = $40,000 x 25 years x 2.00%</a:t>
            </a:r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 smtClean="0"/>
              <a:t>           = $20,000 for life</a:t>
            </a:r>
          </a:p>
          <a:p>
            <a:pPr lvl="4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Benefit = $40,000 x 30 years x 2.619%</a:t>
            </a:r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 smtClean="0"/>
              <a:t>           = $31,428 for life (</a:t>
            </a:r>
            <a:r>
              <a:rPr lang="en-US" b="1" dirty="0" smtClean="0"/>
              <a:t>A 57% benefit increase</a:t>
            </a:r>
            <a:r>
              <a:rPr lang="en-US" dirty="0" smtClean="0"/>
              <a:t>)</a:t>
            </a:r>
            <a:endParaRPr lang="en-US" dirty="0"/>
          </a:p>
          <a:p>
            <a:pPr lvl="1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Retirement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4 Retirement Plans</a:t>
            </a:r>
          </a:p>
          <a:p>
            <a:pPr lvl="1" eaLnBrk="1" hangingPunct="1">
              <a:defRPr/>
            </a:pPr>
            <a:r>
              <a:rPr lang="en-US" dirty="0" smtClean="0"/>
              <a:t>Unmodified Retirement Option</a:t>
            </a:r>
          </a:p>
          <a:p>
            <a:pPr lvl="2" eaLnBrk="1" hangingPunct="1">
              <a:defRPr/>
            </a:pPr>
            <a:r>
              <a:rPr lang="en-US" dirty="0" smtClean="0"/>
              <a:t>Benefit Amount calculated as described above</a:t>
            </a:r>
            <a:endParaRPr lang="en-US" dirty="0"/>
          </a:p>
          <a:p>
            <a:pPr lvl="2" eaLnBrk="1" hangingPunct="1">
              <a:defRPr/>
            </a:pPr>
            <a:r>
              <a:rPr lang="en-US" dirty="0" smtClean="0"/>
              <a:t>Lifetime Benefit for Client</a:t>
            </a:r>
          </a:p>
          <a:p>
            <a:pPr lvl="2" eaLnBrk="1" hangingPunct="1">
              <a:defRPr/>
            </a:pPr>
            <a:r>
              <a:rPr lang="en-US" dirty="0" smtClean="0"/>
              <a:t>$1,000 Death Benefit to Beneficiary(</a:t>
            </a:r>
            <a:r>
              <a:rPr lang="en-US" dirty="0" err="1" smtClean="0"/>
              <a:t>ies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Includes 60% Continuance for Spouse or Registered Domestic Partner</a:t>
            </a:r>
          </a:p>
          <a:p>
            <a:pPr lvl="3" eaLnBrk="1" hangingPunct="1">
              <a:defRPr/>
            </a:pPr>
            <a:r>
              <a:rPr lang="en-US" dirty="0" smtClean="0"/>
              <a:t>Must be married or registered at least one-year before date of retirement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312F95-67E6-4EB8-8112-61D6420E468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Retirement Plans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4 Retirement Plans</a:t>
            </a:r>
          </a:p>
          <a:p>
            <a:pPr lvl="1" eaLnBrk="1" hangingPunct="1">
              <a:defRPr/>
            </a:pPr>
            <a:r>
              <a:rPr lang="en-US" dirty="0" smtClean="0"/>
              <a:t>Retirement Option 1</a:t>
            </a:r>
          </a:p>
          <a:p>
            <a:pPr lvl="2" eaLnBrk="1" hangingPunct="1">
              <a:defRPr/>
            </a:pPr>
            <a:r>
              <a:rPr lang="en-US" dirty="0" smtClean="0"/>
              <a:t>Lifetime Benefit for Client</a:t>
            </a:r>
          </a:p>
          <a:p>
            <a:pPr lvl="2" eaLnBrk="1" hangingPunct="1">
              <a:defRPr/>
            </a:pPr>
            <a:r>
              <a:rPr lang="en-US" dirty="0" smtClean="0"/>
              <a:t>$1,000 Death Benefit to Beneficiary(</a:t>
            </a:r>
            <a:r>
              <a:rPr lang="en-US" dirty="0" err="1" smtClean="0"/>
              <a:t>ies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Slower use of Client Account to pay benefits</a:t>
            </a:r>
          </a:p>
          <a:p>
            <a:pPr lvl="2" eaLnBrk="1" hangingPunct="1">
              <a:defRPr/>
            </a:pPr>
            <a:r>
              <a:rPr lang="en-US" dirty="0" smtClean="0"/>
              <a:t>No Continuance</a:t>
            </a:r>
          </a:p>
          <a:p>
            <a:pPr lvl="2" eaLnBrk="1" hangingPunct="1">
              <a:defRPr/>
            </a:pPr>
            <a:r>
              <a:rPr lang="en-US" dirty="0"/>
              <a:t>Any Balance in Client Account upon death of Client </a:t>
            </a:r>
            <a:r>
              <a:rPr lang="en-US" dirty="0" smtClean="0"/>
              <a:t>is </a:t>
            </a:r>
            <a:r>
              <a:rPr lang="en-US" dirty="0"/>
              <a:t>paid to Beneficiary(</a:t>
            </a:r>
            <a:r>
              <a:rPr lang="en-US" dirty="0" err="1"/>
              <a:t>ies</a:t>
            </a:r>
            <a:r>
              <a:rPr lang="en-US" dirty="0"/>
              <a:t>) or Estate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5AF6DA-6D83-42F7-9121-FEC3C1249A4B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Retirement Plans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4 Retirement Plans</a:t>
            </a:r>
          </a:p>
          <a:p>
            <a:pPr lvl="1" eaLnBrk="1" hangingPunct="1">
              <a:defRPr/>
            </a:pPr>
            <a:r>
              <a:rPr lang="en-US" dirty="0" smtClean="0"/>
              <a:t>Retirement Option 2</a:t>
            </a:r>
          </a:p>
          <a:p>
            <a:pPr lvl="2" eaLnBrk="1" hangingPunct="1">
              <a:defRPr/>
            </a:pPr>
            <a:r>
              <a:rPr lang="en-US" dirty="0" smtClean="0"/>
              <a:t>Lifetime Benefit for Client</a:t>
            </a:r>
          </a:p>
          <a:p>
            <a:pPr lvl="2" eaLnBrk="1" hangingPunct="1">
              <a:defRPr/>
            </a:pPr>
            <a:r>
              <a:rPr lang="en-US" dirty="0" smtClean="0"/>
              <a:t>$1,000 Death Benefit to Beneficiary(</a:t>
            </a:r>
            <a:r>
              <a:rPr lang="en-US" dirty="0" err="1" smtClean="0"/>
              <a:t>ies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100% Continuance for Individuals with Insurable Interest</a:t>
            </a:r>
          </a:p>
          <a:p>
            <a:pPr lvl="2" eaLnBrk="1" hangingPunct="1">
              <a:defRPr/>
            </a:pPr>
            <a:r>
              <a:rPr lang="en-US" dirty="0" smtClean="0"/>
              <a:t>Individual must be identified at retirement</a:t>
            </a:r>
          </a:p>
          <a:p>
            <a:pPr lvl="2" eaLnBrk="1" hangingPunct="1">
              <a:defRPr/>
            </a:pPr>
            <a:r>
              <a:rPr lang="en-US" dirty="0" smtClean="0"/>
              <a:t>Benefit amount is actuarially determined by age of client and age of individual with insurable interest  </a:t>
            </a:r>
          </a:p>
          <a:p>
            <a:pPr lvl="2" eaLnBrk="1" hangingPunct="1">
              <a:defRPr/>
            </a:pPr>
            <a:endParaRPr lang="en-US" dirty="0" smtClean="0"/>
          </a:p>
          <a:p>
            <a:pPr eaLnBrk="1" hangingPunct="1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02755A-9710-478B-B057-5AC477D3F395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Retirement Plans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4 Retirement Plans</a:t>
            </a:r>
          </a:p>
          <a:p>
            <a:pPr lvl="1" eaLnBrk="1" hangingPunct="1">
              <a:defRPr/>
            </a:pPr>
            <a:r>
              <a:rPr lang="en-US" dirty="0" smtClean="0"/>
              <a:t>Accelerated Retirement Option</a:t>
            </a:r>
          </a:p>
          <a:p>
            <a:pPr lvl="2" eaLnBrk="1" hangingPunct="1">
              <a:defRPr/>
            </a:pPr>
            <a:r>
              <a:rPr lang="en-US" dirty="0" smtClean="0"/>
              <a:t>Lifetime Benefit for Client</a:t>
            </a:r>
          </a:p>
          <a:p>
            <a:pPr lvl="2" eaLnBrk="1" hangingPunct="1">
              <a:defRPr/>
            </a:pPr>
            <a:r>
              <a:rPr lang="en-US" dirty="0" smtClean="0"/>
              <a:t>$1,000 Death Benefit to Beneficiary(</a:t>
            </a:r>
            <a:r>
              <a:rPr lang="en-US" dirty="0" err="1" smtClean="0"/>
              <a:t>ies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Client receives increased benefits until age 62</a:t>
            </a:r>
          </a:p>
          <a:p>
            <a:pPr lvl="2" eaLnBrk="1" hangingPunct="1">
              <a:defRPr/>
            </a:pPr>
            <a:r>
              <a:rPr lang="en-US" dirty="0" smtClean="0"/>
              <a:t>At age 62, MCERA benefit is reduced by amount of the age 62 Social Security benefit, as estimated at retirement</a:t>
            </a:r>
          </a:p>
          <a:p>
            <a:pPr lvl="2" eaLnBrk="1" hangingPunct="1">
              <a:defRPr/>
            </a:pPr>
            <a:r>
              <a:rPr lang="en-US" dirty="0" smtClean="0"/>
              <a:t>Can be combined with other options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210F7F-7C46-42E0-822A-154B49E0BCFF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Service Retirement Timeline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State law and MCERA policy require a retirement date after the end of your final pay period.</a:t>
            </a:r>
          </a:p>
          <a:p>
            <a:pPr lvl="3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In order to qualify to convert accrued sick leave into retirement service credit, your date of retirement must be the day after the end of your final pay period.</a:t>
            </a:r>
          </a:p>
        </p:txBody>
      </p:sp>
    </p:spTree>
    <p:extLst>
      <p:ext uri="{BB962C8B-B14F-4D97-AF65-F5344CB8AC3E}">
        <p14:creationId xmlns:p14="http://schemas.microsoft.com/office/powerpoint/2010/main" val="173216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210F7F-7C46-42E0-822A-154B49E0BCFF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Service Retirement Timeline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Your service retirement date may be no earlier than the date your retirement application is submitted.</a:t>
            </a:r>
          </a:p>
          <a:p>
            <a:pPr lvl="3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You can submit your retirement application up to 60 days in advance of your retirement date.</a:t>
            </a:r>
          </a:p>
          <a:p>
            <a:pPr lvl="3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Applications submitted more than 60 days prior to the retirement date are rejected by MCERA.</a:t>
            </a:r>
          </a:p>
        </p:txBody>
      </p:sp>
    </p:spTree>
    <p:extLst>
      <p:ext uri="{BB962C8B-B14F-4D97-AF65-F5344CB8AC3E}">
        <p14:creationId xmlns:p14="http://schemas.microsoft.com/office/powerpoint/2010/main" val="109772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249D0F-AC38-494E-AA45-4C7A745F113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Retirement System Overview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MCERA is a defined benefit (DB) pension plan</a:t>
            </a:r>
          </a:p>
          <a:p>
            <a:pPr lvl="1" eaLnBrk="1" hangingPunct="1">
              <a:defRPr/>
            </a:pPr>
            <a:r>
              <a:rPr lang="en-US" sz="2400" dirty="0" smtClean="0"/>
              <a:t>Your retirement benefit is defined by a formula</a:t>
            </a:r>
          </a:p>
          <a:p>
            <a:pPr lvl="1" eaLnBrk="1" hangingPunct="1">
              <a:defRPr/>
            </a:pPr>
            <a:r>
              <a:rPr lang="en-US" sz="2400" dirty="0" smtClean="0"/>
              <a:t>Does not depend on investment returns</a:t>
            </a:r>
          </a:p>
          <a:p>
            <a:pPr lvl="4" eaLnBrk="1" hangingPunct="1">
              <a:spcBef>
                <a:spcPts val="0"/>
              </a:spcBef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2800" dirty="0" smtClean="0"/>
              <a:t>Every member of MCERA contributes to the retirement system</a:t>
            </a:r>
          </a:p>
          <a:p>
            <a:pPr lvl="1" eaLnBrk="1" hangingPunct="1">
              <a:defRPr/>
            </a:pPr>
            <a:r>
              <a:rPr lang="en-US" sz="2400" dirty="0" smtClean="0"/>
              <a:t>Rates are determined by employee group, date of membership and age at entry</a:t>
            </a:r>
          </a:p>
          <a:p>
            <a:pPr lvl="4"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2800" dirty="0" smtClean="0"/>
              <a:t>Very different from a defined contribution (DC) plan</a:t>
            </a:r>
          </a:p>
          <a:p>
            <a:pPr lvl="4" eaLnBrk="1" hangingPunct="1"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210F7F-7C46-42E0-822A-154B49E0BCFF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Service Retirement Timeline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Incomplete retirement applications are also rejected by MCERA.</a:t>
            </a:r>
          </a:p>
          <a:p>
            <a:pPr lvl="3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If a member is not separated from employment with a covered plan sponsor prior to the retirement date, then the retirement application will be rejected by MCERA.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3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210F7F-7C46-42E0-822A-154B49E0BCFF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Service Retirement Timeline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If a retirement application is rejected, the member must submit a new retirement application.</a:t>
            </a:r>
          </a:p>
          <a:p>
            <a:pPr lvl="3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A Member may cancel their retirement at any time prior to the retirement date.  To cancel your retirement you must submit a written request to MCERA.</a:t>
            </a:r>
          </a:p>
        </p:txBody>
      </p:sp>
    </p:spTree>
    <p:extLst>
      <p:ext uri="{BB962C8B-B14F-4D97-AF65-F5344CB8AC3E}">
        <p14:creationId xmlns:p14="http://schemas.microsoft.com/office/powerpoint/2010/main" val="23752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210F7F-7C46-42E0-822A-154B49E0BCFF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Service Retirement Timeline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report of accepted retirement applications is presented to the MCERA Board for approval before a retirement benefit is paid to a retiree</a:t>
            </a:r>
            <a:r>
              <a:rPr lang="en-US" dirty="0" smtClean="0"/>
              <a:t>.</a:t>
            </a:r>
          </a:p>
          <a:p>
            <a:pPr lvl="3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In most cases, you will receive your first retirement benefit check at the end of the first full month of your retirement.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34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EC3198-2EB6-4E42-AE55-EFB63CF16E78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Questions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 may not know the answer – and I will tell you when that is the case!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For specific details regarding your retirement benefits and options, please contact our office.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Times New Roman" pitchFamily="18" charset="0"/>
                <a:hlinkClick r:id="rId3"/>
              </a:rPr>
              <a:t>www.mendocinocounty.org/retirement</a:t>
            </a:r>
            <a:endParaRPr lang="en-US" sz="2800" dirty="0" smtClean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707.463.4328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retirementassociation@mendocinocounty.org</a:t>
            </a:r>
          </a:p>
        </p:txBody>
      </p:sp>
      <p:pic>
        <p:nvPicPr>
          <p:cNvPr id="5" name="Picture 2" descr="S:\LOGO\Final Logo\Color\Logo-Mendocino County Employees-Col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44" y="1143000"/>
            <a:ext cx="758155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271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249D0F-AC38-494E-AA45-4C7A745F113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Retirement System Overview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MCERA is governed by a separate Board of Retirement</a:t>
            </a:r>
          </a:p>
          <a:p>
            <a:pPr lvl="1" eaLnBrk="1" hangingPunct="1">
              <a:defRPr/>
            </a:pPr>
            <a:r>
              <a:rPr lang="en-US" sz="2400" dirty="0" smtClean="0"/>
              <a:t>9 voting members, 1 alternate</a:t>
            </a:r>
          </a:p>
          <a:p>
            <a:pPr lvl="1" eaLnBrk="1" hangingPunct="1">
              <a:defRPr/>
            </a:pPr>
            <a:r>
              <a:rPr lang="en-US" sz="2400" dirty="0" smtClean="0"/>
              <a:t>4 elected by active and retired members (+1 retired alternate)</a:t>
            </a:r>
          </a:p>
          <a:p>
            <a:pPr lvl="1" eaLnBrk="1" hangingPunct="1">
              <a:defRPr/>
            </a:pPr>
            <a:r>
              <a:rPr lang="en-US" sz="2400" dirty="0" smtClean="0"/>
              <a:t>4 appointed by Board of Supervisors</a:t>
            </a:r>
          </a:p>
          <a:p>
            <a:pPr lvl="1" eaLnBrk="1" hangingPunct="1">
              <a:defRPr/>
            </a:pPr>
            <a:r>
              <a:rPr lang="en-US" sz="2400" dirty="0" smtClean="0"/>
              <a:t>County Treasurer is Ex Officio member</a:t>
            </a:r>
          </a:p>
          <a:p>
            <a:pPr lvl="4" eaLnBrk="1" hangingPunct="1">
              <a:spcBef>
                <a:spcPts val="0"/>
              </a:spcBef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2800" dirty="0" smtClean="0"/>
              <a:t>Board </a:t>
            </a:r>
            <a:r>
              <a:rPr lang="en-US" sz="2800" smtClean="0"/>
              <a:t>oversees investments </a:t>
            </a:r>
            <a:r>
              <a:rPr lang="en-US" sz="2800" dirty="0" smtClean="0"/>
              <a:t>of Trust Fund</a:t>
            </a:r>
          </a:p>
          <a:p>
            <a:pPr lvl="1" eaLnBrk="1" hangingPunct="1">
              <a:defRPr/>
            </a:pPr>
            <a:r>
              <a:rPr lang="en-US" sz="2400" dirty="0" smtClean="0"/>
              <a:t>Employs staff and professional advisors to assist</a:t>
            </a:r>
          </a:p>
          <a:p>
            <a:pPr lvl="4"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2800" dirty="0" smtClean="0"/>
              <a:t>Board also employs actuary and other advisors to help in the administration of the Trust</a:t>
            </a:r>
          </a:p>
          <a:p>
            <a:pPr lvl="4" eaLnBrk="1" hangingPunct="1"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32973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249D0F-AC38-494E-AA45-4C7A745F113F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Retirement System Overview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Funding Status</a:t>
            </a:r>
          </a:p>
          <a:p>
            <a:pPr lvl="1" eaLnBrk="1" hangingPunct="1">
              <a:defRPr/>
            </a:pPr>
            <a:r>
              <a:rPr lang="en-US" sz="2400" dirty="0" smtClean="0"/>
              <a:t>70.6% Funded as of June 30, 2019</a:t>
            </a:r>
          </a:p>
          <a:p>
            <a:pPr lvl="1" eaLnBrk="1" hangingPunct="1">
              <a:defRPr/>
            </a:pPr>
            <a:r>
              <a:rPr lang="en-US" sz="2400" dirty="0" smtClean="0"/>
              <a:t>$219 M unfunded liability (UAAL)</a:t>
            </a:r>
          </a:p>
          <a:p>
            <a:pPr lvl="4" eaLnBrk="1" hangingPunct="1">
              <a:spcBef>
                <a:spcPts val="0"/>
              </a:spcBef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2800" dirty="0" smtClean="0"/>
              <a:t>Investment Returns as of June 30, 2019</a:t>
            </a:r>
          </a:p>
          <a:p>
            <a:pPr lvl="1" eaLnBrk="1" hangingPunct="1">
              <a:defRPr/>
            </a:pPr>
            <a:r>
              <a:rPr lang="en-US" sz="2400" dirty="0" smtClean="0"/>
              <a:t>Annual return of 3.94%, ranks at 97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percentile nationally</a:t>
            </a:r>
          </a:p>
          <a:p>
            <a:pPr lvl="1" eaLnBrk="1" hangingPunct="1">
              <a:defRPr/>
            </a:pPr>
            <a:r>
              <a:rPr lang="en-US" sz="2400" dirty="0" smtClean="0"/>
              <a:t>15 year return of 7.41%, ranks at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percentile nationally</a:t>
            </a:r>
          </a:p>
          <a:p>
            <a:pPr lvl="4"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2800" dirty="0" smtClean="0"/>
              <a:t>Is my benefit secure?</a:t>
            </a:r>
          </a:p>
          <a:p>
            <a:pPr lvl="1" eaLnBrk="1" hangingPunct="1">
              <a:defRPr/>
            </a:pPr>
            <a:r>
              <a:rPr lang="en-US" sz="2400" dirty="0" smtClean="0"/>
              <a:t>Absolutely!</a:t>
            </a:r>
          </a:p>
          <a:p>
            <a:pPr lvl="4" eaLnBrk="1" hangingPunct="1"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4318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Pension Math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6B7B64-0464-4149-90B7-70356D95C13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000373"/>
              </p:ext>
            </p:extLst>
          </p:nvPr>
        </p:nvGraphicFramePr>
        <p:xfrm>
          <a:off x="457200" y="1219200"/>
          <a:ext cx="8229600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9530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MCERA Simplified Cash Flow Analysis ($,000)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2019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Additions:</a:t>
                      </a:r>
                      <a:endParaRPr lang="en-US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Employer Contributions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$23,702</a:t>
                      </a:r>
                      <a:endParaRPr lang="en-US" sz="22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Employee Contributions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u="sng" dirty="0" smtClean="0"/>
                        <a:t>     6,544</a:t>
                      </a:r>
                      <a:endParaRPr lang="en-US" sz="2200" u="sng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200" dirty="0" smtClean="0"/>
                        <a:t>Subtotal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$30,246</a:t>
                      </a:r>
                      <a:endParaRPr lang="en-US" sz="22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Deductions:</a:t>
                      </a:r>
                      <a:endParaRPr lang="en-US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Benefit Payments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($36,675)</a:t>
                      </a:r>
                      <a:endParaRPr lang="en-US" sz="22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Administrative Expenses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u="sng" dirty="0" smtClean="0"/>
                        <a:t>     (1,233)</a:t>
                      </a:r>
                      <a:endParaRPr lang="en-US" sz="2200" u="sng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200" dirty="0" smtClean="0"/>
                        <a:t>Subtotal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($37,908)</a:t>
                      </a:r>
                      <a:endParaRPr lang="en-US" sz="22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Net Simplified Cash Flow</a:t>
                      </a:r>
                      <a:endParaRPr lang="en-US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($7,662)</a:t>
                      </a:r>
                      <a:endParaRPr lang="en-US" sz="2200" dirty="0"/>
                    </a:p>
                  </a:txBody>
                  <a:tcPr marR="914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53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Pension Math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6B7B64-0464-4149-90B7-70356D95C13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460399"/>
              </p:ext>
            </p:extLst>
          </p:nvPr>
        </p:nvGraphicFramePr>
        <p:xfrm>
          <a:off x="457200" y="1219200"/>
          <a:ext cx="822960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9530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MCERA Simplified Cash Flow Analysis ($,000)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2019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Additions: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$30,246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Deductions: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($37,908)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Net Simplified Cash Flow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($7,662)</a:t>
                      </a:r>
                      <a:endParaRPr lang="en-US" sz="2400" dirty="0"/>
                    </a:p>
                  </a:txBody>
                  <a:tcPr marR="914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82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Pension Math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6B7B64-0464-4149-90B7-70356D95C13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869790"/>
              </p:ext>
            </p:extLst>
          </p:nvPr>
        </p:nvGraphicFramePr>
        <p:xfrm>
          <a:off x="457200" y="1219200"/>
          <a:ext cx="8229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9530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MCERA Simplified Cash Flow Analysis ($,000)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2019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Additions: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$30,246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Deductions: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($37,908)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Net Simplified Cash Flow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($7,662)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Assets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$532,727</a:t>
                      </a:r>
                      <a:endParaRPr lang="en-US" sz="2400" dirty="0"/>
                    </a:p>
                  </a:txBody>
                  <a:tcPr marR="914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2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Pension Math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6B7B64-0464-4149-90B7-70356D95C13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364755"/>
              </p:ext>
            </p:extLst>
          </p:nvPr>
        </p:nvGraphicFramePr>
        <p:xfrm>
          <a:off x="457200" y="1219200"/>
          <a:ext cx="8229600" cy="505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9530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MCERA Simplified Cash Flow Analysis ($,000)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2019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Additions: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$30,246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Deductions: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($37,908)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Net Simplified Cash Flow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($7,662)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Assets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$532,727</a:t>
                      </a:r>
                      <a:endParaRPr lang="en-US" sz="24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R="91440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Years (Assets/Simplified Cash Flow)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69.5</a:t>
                      </a:r>
                      <a:endParaRPr lang="en-US" sz="2400" dirty="0"/>
                    </a:p>
                  </a:txBody>
                  <a:tcPr marR="914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6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11761</TotalTime>
  <Words>1510</Words>
  <Application>Microsoft Office PowerPoint</Application>
  <PresentationFormat>On-screen Show (4:3)</PresentationFormat>
  <Paragraphs>375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ＭＳ Ｐゴシック</vt:lpstr>
      <vt:lpstr>Arial</vt:lpstr>
      <vt:lpstr>Cambria Math</vt:lpstr>
      <vt:lpstr>Garamond</vt:lpstr>
      <vt:lpstr>Times</vt:lpstr>
      <vt:lpstr>Times New Roman</vt:lpstr>
      <vt:lpstr>Wingdings</vt:lpstr>
      <vt:lpstr>Stream</vt:lpstr>
      <vt:lpstr>PowerPoint Presentation</vt:lpstr>
      <vt:lpstr>Outline</vt:lpstr>
      <vt:lpstr>Retirement System Overview</vt:lpstr>
      <vt:lpstr>Retirement System Overview</vt:lpstr>
      <vt:lpstr>Retirement System Overview</vt:lpstr>
      <vt:lpstr>Pension Math</vt:lpstr>
      <vt:lpstr>Pension Math</vt:lpstr>
      <vt:lpstr>Pension Math</vt:lpstr>
      <vt:lpstr>Pension Math</vt:lpstr>
      <vt:lpstr>Retirement System Overview</vt:lpstr>
      <vt:lpstr>How Pension Systems Work</vt:lpstr>
      <vt:lpstr>Contributions</vt:lpstr>
      <vt:lpstr>Employee Groups and Tiers</vt:lpstr>
      <vt:lpstr>Retirement Eligibility General Members</vt:lpstr>
      <vt:lpstr>Retirement Eligibility Safety &amp; Probation Members</vt:lpstr>
      <vt:lpstr>Retirement Benefit Formula</vt:lpstr>
      <vt:lpstr>Final Average Salary</vt:lpstr>
      <vt:lpstr>Final Average Salary</vt:lpstr>
      <vt:lpstr>Years of Service</vt:lpstr>
      <vt:lpstr>Multiplier</vt:lpstr>
      <vt:lpstr>Benefit Multiplier</vt:lpstr>
      <vt:lpstr>Benefit Multiplier</vt:lpstr>
      <vt:lpstr>Retirement Benefit Example</vt:lpstr>
      <vt:lpstr>Retirement Plans</vt:lpstr>
      <vt:lpstr>Retirement Plans</vt:lpstr>
      <vt:lpstr>Retirement Plans</vt:lpstr>
      <vt:lpstr>Retirement Plans</vt:lpstr>
      <vt:lpstr>Service Retirement Timeline</vt:lpstr>
      <vt:lpstr>Service Retirement Timeline</vt:lpstr>
      <vt:lpstr>Service Retirement Timeline</vt:lpstr>
      <vt:lpstr>Service Retirement Timeline</vt:lpstr>
      <vt:lpstr>Service Retirement Timeline</vt:lpstr>
      <vt:lpstr>Questions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JamesW</dc:creator>
  <cp:lastModifiedBy>James Wilbanks</cp:lastModifiedBy>
  <cp:revision>245</cp:revision>
  <cp:lastPrinted>2017-07-12T23:28:05Z</cp:lastPrinted>
  <dcterms:created xsi:type="dcterms:W3CDTF">2009-02-16T13:56:10Z</dcterms:created>
  <dcterms:modified xsi:type="dcterms:W3CDTF">2019-12-04T22:33:26Z</dcterms:modified>
</cp:coreProperties>
</file>