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28" r:id="rId1"/>
  </p:sldMasterIdLst>
  <p:notesMasterIdLst>
    <p:notesMasterId r:id="rId3"/>
  </p:notesMasterIdLst>
  <p:handoutMasterIdLst>
    <p:handoutMasterId r:id="rId4"/>
  </p:handoutMasterIdLst>
  <p:sldIdLst>
    <p:sldId id="496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0033CC"/>
    <a:srgbClr val="0000CC"/>
    <a:srgbClr val="3333FF"/>
    <a:srgbClr val="0033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580" autoAdjust="0"/>
    <p:restoredTop sz="83195" autoAdjust="0"/>
  </p:normalViewPr>
  <p:slideViewPr>
    <p:cSldViewPr>
      <p:cViewPr varScale="1">
        <p:scale>
          <a:sx n="93" d="100"/>
          <a:sy n="93" d="100"/>
        </p:scale>
        <p:origin x="10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94019150383982"/>
          <c:y val="3.1217223826177986E-2"/>
          <c:w val="0.66471104306406148"/>
          <c:h val="0.878727687345212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Board Prioritization</c:v>
                </c:pt>
              </c:strCache>
            </c:strRef>
          </c:tx>
          <c:invertIfNegative val="0"/>
          <c:cat>
            <c:strRef>
              <c:f>Sheet1!$A$2:$A$27</c:f>
              <c:strCache>
                <c:ptCount val="14"/>
                <c:pt idx="0">
                  <c:v>DR/BC Plan</c:v>
                </c:pt>
                <c:pt idx="1">
                  <c:v>Risk Assessment</c:v>
                </c:pt>
                <c:pt idx="2">
                  <c:v>PEPRA Analysis</c:v>
                </c:pt>
                <c:pt idx="3">
                  <c:v>IT Security Audit</c:v>
                </c:pt>
                <c:pt idx="4">
                  <c:v>Stress Testing Actuarial</c:v>
                </c:pt>
                <c:pt idx="5">
                  <c:v>Investment Consultant RFP</c:v>
                </c:pt>
                <c:pt idx="6">
                  <c:v>Communications Strategy</c:v>
                </c:pt>
                <c:pt idx="7">
                  <c:v>New Investment Policies</c:v>
                </c:pt>
                <c:pt idx="8">
                  <c:v>Plan At A Glance Document</c:v>
                </c:pt>
                <c:pt idx="9">
                  <c:v>UAAL 1-Pager</c:v>
                </c:pt>
                <c:pt idx="10">
                  <c:v>Update Member Handbook</c:v>
                </c:pt>
                <c:pt idx="11">
                  <c:v>2019 Legislation (COLA, Alt. Trustee)</c:v>
                </c:pt>
                <c:pt idx="12">
                  <c:v>ESG/Divestment Education</c:v>
                </c:pt>
                <c:pt idx="13">
                  <c:v>Joint Meeting with BOS</c:v>
                </c:pt>
              </c:strCache>
            </c:strRef>
          </c:cat>
          <c:val>
            <c:numRef>
              <c:f>Sheet1!$B$2:$B$27</c:f>
              <c:numCache>
                <c:formatCode>0.00</c:formatCode>
                <c:ptCount val="14"/>
                <c:pt idx="0">
                  <c:v>3.6666666666666665</c:v>
                </c:pt>
                <c:pt idx="1">
                  <c:v>3.4</c:v>
                </c:pt>
                <c:pt idx="2">
                  <c:v>3.1333333333333333</c:v>
                </c:pt>
                <c:pt idx="3">
                  <c:v>3.0666666666666669</c:v>
                </c:pt>
                <c:pt idx="4">
                  <c:v>3.0666666666666669</c:v>
                </c:pt>
                <c:pt idx="5">
                  <c:v>3</c:v>
                </c:pt>
                <c:pt idx="6">
                  <c:v>2.8666666666666667</c:v>
                </c:pt>
                <c:pt idx="7">
                  <c:v>2.8</c:v>
                </c:pt>
                <c:pt idx="8">
                  <c:v>2.6666666666666665</c:v>
                </c:pt>
                <c:pt idx="9">
                  <c:v>2.5333333333333332</c:v>
                </c:pt>
                <c:pt idx="10">
                  <c:v>2.4666666666666668</c:v>
                </c:pt>
                <c:pt idx="11">
                  <c:v>2.4</c:v>
                </c:pt>
                <c:pt idx="12">
                  <c:v>2.4</c:v>
                </c:pt>
                <c:pt idx="13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Sheet1!$A$2:$A$27</c:f>
              <c:strCache>
                <c:ptCount val="14"/>
                <c:pt idx="0">
                  <c:v>DR/BC Plan</c:v>
                </c:pt>
                <c:pt idx="1">
                  <c:v>Risk Assessment</c:v>
                </c:pt>
                <c:pt idx="2">
                  <c:v>PEPRA Analysis</c:v>
                </c:pt>
                <c:pt idx="3">
                  <c:v>IT Security Audit</c:v>
                </c:pt>
                <c:pt idx="4">
                  <c:v>Stress Testing Actuarial</c:v>
                </c:pt>
                <c:pt idx="5">
                  <c:v>Investment Consultant RFP</c:v>
                </c:pt>
                <c:pt idx="6">
                  <c:v>Communications Strategy</c:v>
                </c:pt>
                <c:pt idx="7">
                  <c:v>New Investment Policies</c:v>
                </c:pt>
                <c:pt idx="8">
                  <c:v>Plan At A Glance Document</c:v>
                </c:pt>
                <c:pt idx="9">
                  <c:v>UAAL 1-Pager</c:v>
                </c:pt>
                <c:pt idx="10">
                  <c:v>Update Member Handbook</c:v>
                </c:pt>
                <c:pt idx="11">
                  <c:v>2019 Legislation (COLA, Alt. Trustee)</c:v>
                </c:pt>
                <c:pt idx="12">
                  <c:v>ESG/Divestment Education</c:v>
                </c:pt>
                <c:pt idx="13">
                  <c:v>Joint Meeting with BOS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5677000"/>
        <c:axId val="165677384"/>
      </c:barChart>
      <c:catAx>
        <c:axId val="16567700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165677384"/>
        <c:crosses val="autoZero"/>
        <c:auto val="1"/>
        <c:lblAlgn val="ctr"/>
        <c:lblOffset val="100"/>
        <c:tickLblSkip val="1"/>
        <c:noMultiLvlLbl val="0"/>
      </c:catAx>
      <c:valAx>
        <c:axId val="165677384"/>
        <c:scaling>
          <c:orientation val="minMax"/>
          <c:max val="4"/>
        </c:scaling>
        <c:delete val="0"/>
        <c:axPos val="b"/>
        <c:majorGridlines/>
        <c:numFmt formatCode="0.00" sourceLinked="1"/>
        <c:majorTickMark val="none"/>
        <c:minorTickMark val="none"/>
        <c:tickLblPos val="high"/>
        <c:crossAx val="165677000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962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2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 eaLnBrk="1" hangingPunct="1">
              <a:defRPr sz="1200"/>
            </a:lvl1pPr>
          </a:lstStyle>
          <a:p>
            <a:pPr>
              <a:defRPr/>
            </a:pPr>
            <a:fld id="{1F4C740D-8B59-4CCC-8FDF-79E7232B7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27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962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3" y="4561226"/>
            <a:ext cx="5850835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962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 eaLnBrk="1" hangingPunct="1">
              <a:defRPr sz="1200"/>
            </a:lvl1pPr>
          </a:lstStyle>
          <a:p>
            <a:pPr>
              <a:defRPr/>
            </a:pPr>
            <a:fld id="{FE2B39BA-5EC9-47A9-9487-18B0850CC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36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18098-00A7-46B3-A507-CA46103916BC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646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19951-D7E5-44F5-ADE7-6C55946077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5B8DC-AF2F-49BD-AEBE-F3E26B4546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31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37FE6-7172-4069-BBB0-1D5F886277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91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2C8F1-4FDC-4FC4-921B-9B644FBF2C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5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E5FBA-EAB9-4F46-81A9-4F6E758F5E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2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8FC9B-9E83-4EA9-A058-9E9F61D938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34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027DEC-FA6C-440B-A8C8-5B87D15FFB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92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8FBE2-A333-4CC6-BD9E-86BCFB746F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9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8BD13-4BBA-4A53-A191-18850295BF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3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266EB-DF90-4769-A369-A46CADE7F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25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E82D3-F352-4838-97FC-883314A8BC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27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95D2C2-A990-414B-BF20-7290F87C07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9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Work Plan Prioritization (Trustees &amp; Staff)</a:t>
            </a:r>
            <a:br>
              <a:rPr lang="en-US" sz="3200" dirty="0" smtClean="0"/>
            </a:br>
            <a:r>
              <a:rPr lang="en-US" sz="3200" dirty="0" smtClean="0"/>
              <a:t>New &amp; Existing Projects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765369"/>
              </p:ext>
            </p:extLst>
          </p:nvPr>
        </p:nvGraphicFramePr>
        <p:xfrm>
          <a:off x="457200" y="10668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B62A0-93FA-4503-83D3-A3366C835CFE}" type="slidenum">
              <a:rPr lang="en-US"/>
              <a:pPr>
                <a:defRPr/>
              </a:pPr>
              <a:t>0</a:t>
            </a:fld>
            <a:endParaRPr lang="en-US"/>
          </a:p>
        </p:txBody>
      </p:sp>
      <p:pic>
        <p:nvPicPr>
          <p:cNvPr id="5" name="Picture 2" descr="S:\LOGO\Final Logo\Color\Logo-Mendocino County Employees-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9006"/>
            <a:ext cx="3200400" cy="57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7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45329</TotalTime>
  <Words>10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Work Plan Prioritization (Trustees &amp; Staff) New &amp; Existing Projects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JamesW</dc:creator>
  <cp:lastModifiedBy>desktop</cp:lastModifiedBy>
  <cp:revision>414</cp:revision>
  <cp:lastPrinted>2018-01-11T18:37:30Z</cp:lastPrinted>
  <dcterms:created xsi:type="dcterms:W3CDTF">2009-02-16T13:56:10Z</dcterms:created>
  <dcterms:modified xsi:type="dcterms:W3CDTF">2018-01-11T21:55:39Z</dcterms:modified>
</cp:coreProperties>
</file>